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Arim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Arimo-bold.fntdata"/><Relationship Id="rId10" Type="http://schemas.openxmlformats.org/officeDocument/2006/relationships/slide" Target="slides/slide4.xml"/><Relationship Id="rId32" Type="http://schemas.openxmlformats.org/officeDocument/2006/relationships/font" Target="fonts/Arimo-regular.fntdata"/><Relationship Id="rId13" Type="http://schemas.openxmlformats.org/officeDocument/2006/relationships/slide" Target="slides/slide7.xml"/><Relationship Id="rId35" Type="http://schemas.openxmlformats.org/officeDocument/2006/relationships/font" Target="fonts/Arimo-boldItalic.fntdata"/><Relationship Id="rId12" Type="http://schemas.openxmlformats.org/officeDocument/2006/relationships/slide" Target="slides/slide6.xml"/><Relationship Id="rId34" Type="http://schemas.openxmlformats.org/officeDocument/2006/relationships/font" Target="fonts/Arim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854bfc381_3_56:notes"/>
          <p:cNvSpPr txBox="1"/>
          <p:nvPr>
            <p:ph idx="1" type="body"/>
          </p:nvPr>
        </p:nvSpPr>
        <p:spPr>
          <a:xfrm>
            <a:off x="985838"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9854bfc381_3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9854bfc381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9854bfc381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Jonathan</a:t>
            </a:r>
            <a:endParaRPr sz="1800"/>
          </a:p>
          <a:p>
            <a:pPr indent="0" lvl="0" marL="0" rtl="0" algn="l">
              <a:spcBef>
                <a:spcPts val="0"/>
              </a:spcBef>
              <a:spcAft>
                <a:spcPts val="0"/>
              </a:spcAft>
              <a:buNone/>
            </a:pPr>
            <a:r>
              <a:rPr lang="en" sz="1800"/>
              <a:t>Moving on to our proposed solution. We want to create the sense of holding a shape and impact and put it in the form of a glove and forearm mount. We are planning on using the Vive Hand Tracking SDK for tracking the hand, so in order to do that, we had to have a low profile </a:t>
            </a:r>
            <a:r>
              <a:rPr lang="en" sz="1800"/>
              <a:t>design</a:t>
            </a:r>
            <a:r>
              <a:rPr lang="en" sz="1800"/>
              <a:t> so the Vive can recognize your hand. In the figure on the left, it shows a basic view of what our system will look like. For now, there is a black box containing all of the string retraction and braking on our forearm which has strings coming out of it leading to each finger. I will explain the black box in the next slide. Additionally, there will be ERM motors on the tips of the fingers and in the palm which i will get into later aswell. On the right is the glove that we are looking to use. It is non conductive, low profile and looks great. The idea is to interweave the string and have canals that route the strings along the back of the hand and fingers so there is nothing protruding out of the glove, making it hard for the </a:t>
            </a:r>
            <a:r>
              <a:rPr lang="en" sz="1800"/>
              <a:t>hand tracking</a:t>
            </a:r>
            <a:r>
              <a:rPr lang="en" sz="1800"/>
              <a:t> SDK to track your hand </a:t>
            </a:r>
            <a:endParaRPr sz="1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99ce3a51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99ce3a51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Jonathan</a:t>
            </a:r>
            <a:endParaRPr sz="1500"/>
          </a:p>
          <a:p>
            <a:pPr indent="0" lvl="0" marL="0" rtl="0" algn="l">
              <a:spcBef>
                <a:spcPts val="0"/>
              </a:spcBef>
              <a:spcAft>
                <a:spcPts val="0"/>
              </a:spcAft>
              <a:buNone/>
            </a:pPr>
            <a:r>
              <a:rPr lang="en" sz="1500"/>
              <a:t>Perhaps the most complicated part of the diagram shown on the last slide is the black box containing the string retraction and braking system so I will go through the parts one by one. I will first explain why we use a string. This string idea is based on the idea that the length of your finger, is longer when it is bent compare to when it is straight. To better see this, i will do a demonstration through my video. As you can see, the length when my finger is bent is longer than when my finger is straight. If we can change the length of the string, we can control how much the finger is able to move.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However as you can see, there is some slack when i transition from bent to straight which is another issue.</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To solve this, we thought of using a retractable string mechanism. The picture in the middle is probably something that you recognize. It is a keychain where it retracts the string when not in use. If we have a mechanism similar to this, we can constantly have a force pulling back the string, removing the slack. Now, </a:t>
            </a:r>
            <a:r>
              <a:rPr lang="en" sz="1500"/>
              <a:t>obviously</a:t>
            </a:r>
            <a:r>
              <a:rPr lang="en" sz="1500"/>
              <a:t> the concern with this is that the </a:t>
            </a:r>
            <a:r>
              <a:rPr lang="en" sz="1500"/>
              <a:t>retraction</a:t>
            </a:r>
            <a:r>
              <a:rPr lang="en" sz="1500"/>
              <a:t> mechanism is constantly apply a force pulling back on the finger back aswell. To relieve this concern, we can just have a weaker, torsional spring in our design so the pull back force is enough to pull back the string, but not enough to interfere with regular finger movement.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So putting these two mechanisms together we will get the device on the right. There is going to be a spool holding the string. That is attached to a gear. When the string is extended, the gear and spool will spin. When the desired length is reached, the solenoid will extend catching the gear and locking the string at the fixed length. The </a:t>
            </a:r>
            <a:r>
              <a:rPr lang="en" sz="1500"/>
              <a:t>torsional</a:t>
            </a:r>
            <a:r>
              <a:rPr lang="en" sz="1500"/>
              <a:t> spring as stated previously is responsible for rewinding the string back in the spool. This is the ratchet and pawl system we intend to build. This ratchet and pawl system is inspired by wireality</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We will have one of these ratchet and pawl systems for each of our fingers and they will be located on the forearm mount. This way we can control fingers independently, so we can hold objects with irregular shapes and not just cylinders</a:t>
            </a:r>
            <a:endParaRPr sz="15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99ce3a515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99ce3a515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Jonathan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For TrueTouch’s Vibrotactile System, we will use Eccentric rotating mass motors. These motors will be placed at the tips of each finger and at the palm. The motors are responsible for giving you a vibration whenever an impact occurs in the VR world. Some examples of when these erm motors are being used are, if you are holding a drill, hitting a ball with a ping pong paddle. We will be able to control the intensity of the ERM motors so for example, you hit the ball very hard, the vibration will be harder than if you tapped the ball. </a:t>
            </a:r>
            <a:endParaRPr sz="17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854bfc381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9854bfc381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Jonathan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Here are some of the System specifications we set. First we wanted the system to be wireless. If we want to promote free movement of your hand and arm, it </a:t>
            </a:r>
            <a:r>
              <a:rPr lang="en" sz="1500"/>
              <a:t>wouldn't</a:t>
            </a:r>
            <a:r>
              <a:rPr lang="en" sz="1500"/>
              <a:t> make sense to have our system tethered to the computer or headset. That being said, we will also need a battery. We will have a rechargeable battery that will last at least 1 hour. This is because a session in VR usually lasts up to an hour. Next We want our system to be lightweight enough so it </a:t>
            </a:r>
            <a:r>
              <a:rPr lang="en" sz="1500"/>
              <a:t>doesn't</a:t>
            </a:r>
            <a:r>
              <a:rPr lang="en" sz="1500"/>
              <a:t> feel like there is something on your arm that you are carrying. We decided that 2lbs would be light enough that you wouldn’t notice.  In terms of the haptics, we want the haptics to engage within 100ms of seeing event in VR.At times over 100ms is when the user will notice a latency, disrupting immersion. Lastly, we want the string braking system to withstand 20N of force. This is to give the sensation of </a:t>
            </a:r>
            <a:r>
              <a:rPr lang="en" sz="1500"/>
              <a:t>sturdiness</a:t>
            </a:r>
            <a:r>
              <a:rPr lang="en" sz="1500"/>
              <a:t> of the object and robustness of our brake design.The maximum amount of force a finger can produce is around 30-50N. We want to be able to hold back  your fingers so you </a:t>
            </a:r>
            <a:r>
              <a:rPr lang="en" sz="1500"/>
              <a:t>don't</a:t>
            </a:r>
            <a:r>
              <a:rPr lang="en" sz="1500"/>
              <a:t> overcome the strength of the braking system and potentially destroy the braking </a:t>
            </a:r>
            <a:r>
              <a:rPr lang="en" sz="1500"/>
              <a:t>mechanism</a:t>
            </a:r>
            <a:r>
              <a:rPr lang="en" sz="1500"/>
              <a:t> altogether.  However 30-50N is if you are really trying hard to squeeze an object. Under normal use, 20 newtons is adequate.  </a:t>
            </a:r>
            <a:endParaRPr sz="15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9854bfc381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9854bfc381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Anthony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9854bfc381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9854bfc381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Anthony</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9854bfc381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9854bfc381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Cameron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Mention why we picked Vive (accessible, hand tracking SDK)</a:t>
            </a:r>
            <a:endParaRPr/>
          </a:p>
          <a:p>
            <a:pPr indent="0" lvl="0" marL="0" rtl="0" algn="l">
              <a:spcBef>
                <a:spcPts val="0"/>
              </a:spcBef>
              <a:spcAft>
                <a:spcPts val="0"/>
              </a:spcAft>
              <a:buNone/>
            </a:pPr>
            <a:r>
              <a:rPr lang="en"/>
              <a:t>Mention alternatives we considered?</a:t>
            </a:r>
            <a:endParaRPr/>
          </a:p>
          <a:p>
            <a:pPr indent="457200" lvl="0" marL="0" rtl="0" algn="l">
              <a:spcBef>
                <a:spcPts val="0"/>
              </a:spcBef>
              <a:spcAft>
                <a:spcPts val="0"/>
              </a:spcAft>
              <a:buNone/>
            </a:pPr>
            <a:r>
              <a:rPr lang="en"/>
              <a:t>Oculus (not accessible, but also has hand tracking)</a:t>
            </a:r>
            <a:endParaRPr/>
          </a:p>
          <a:p>
            <a:pPr indent="457200" lvl="0" marL="0" rtl="0" algn="l">
              <a:spcBef>
                <a:spcPts val="0"/>
              </a:spcBef>
              <a:spcAft>
                <a:spcPts val="0"/>
              </a:spcAft>
              <a:buNone/>
            </a:pPr>
            <a:r>
              <a:rPr lang="en"/>
              <a:t>Others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9a1bf75526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9a1bf75526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Cameron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BLE over other wireless techs?</a:t>
            </a:r>
            <a:endParaRPr/>
          </a:p>
          <a:p>
            <a:pPr indent="0" lvl="0" marL="0" rtl="0" algn="l">
              <a:spcBef>
                <a:spcPts val="0"/>
              </a:spcBef>
              <a:spcAft>
                <a:spcPts val="0"/>
              </a:spcAft>
              <a:buNone/>
            </a:pPr>
            <a:r>
              <a:rPr lang="en"/>
              <a:t>	BLE is appropriately ranged, very common/ubiquitous on desktop, low power (we’re using a battery powered device)</a:t>
            </a:r>
            <a:endParaRPr/>
          </a:p>
          <a:p>
            <a:pPr indent="0" lvl="0" marL="0" rtl="0" algn="l">
              <a:spcBef>
                <a:spcPts val="0"/>
              </a:spcBef>
              <a:spcAft>
                <a:spcPts val="0"/>
              </a:spcAft>
              <a:buNone/>
            </a:pPr>
            <a:r>
              <a:rPr lang="en"/>
              <a:t>	WiFi is appropriately ranged, very common/ubiquitous on desktop, not low power</a:t>
            </a:r>
            <a:endParaRPr/>
          </a:p>
          <a:p>
            <a:pPr indent="0" lvl="0" marL="0" rtl="0" algn="l">
              <a:spcBef>
                <a:spcPts val="0"/>
              </a:spcBef>
              <a:spcAft>
                <a:spcPts val="0"/>
              </a:spcAft>
              <a:buNone/>
            </a:pPr>
            <a:r>
              <a:rPr lang="en"/>
              <a:t>	ZigBee/others can be appropriately ranged, less common on desktop, low power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hardware PWM?</a:t>
            </a:r>
            <a:endParaRPr/>
          </a:p>
          <a:p>
            <a:pPr indent="0" lvl="0" marL="0" rtl="0" algn="l">
              <a:spcBef>
                <a:spcPts val="0"/>
              </a:spcBef>
              <a:spcAft>
                <a:spcPts val="0"/>
              </a:spcAft>
              <a:buNone/>
            </a:pPr>
            <a:r>
              <a:rPr lang="en"/>
              <a:t>	Using hardware timers to do PWM will make software simpler and free CPU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Pins are 1 to power solenoids per finger, 1 to power ERM motors per finger, and 1 to power ERM motor in palm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nRF?</a:t>
            </a:r>
            <a:endParaRPr/>
          </a:p>
          <a:p>
            <a:pPr indent="0" lvl="0" marL="0" rtl="0" algn="l">
              <a:spcBef>
                <a:spcPts val="0"/>
              </a:spcBef>
              <a:spcAft>
                <a:spcPts val="0"/>
              </a:spcAft>
              <a:buNone/>
            </a:pPr>
            <a:r>
              <a:rPr lang="en"/>
              <a:t>	nRF: cheap, widely available (dev kits, modules for PCB integration, etc), has BLE, has lots of existing support</a:t>
            </a:r>
            <a:endParaRPr/>
          </a:p>
          <a:p>
            <a:pPr indent="0" lvl="0" marL="0" rtl="0" algn="l">
              <a:spcBef>
                <a:spcPts val="0"/>
              </a:spcBef>
              <a:spcAft>
                <a:spcPts val="0"/>
              </a:spcAft>
              <a:buNone/>
            </a:pPr>
            <a:r>
              <a:rPr lang="en"/>
              <a:t>	STM32WB: not as cheap, not as widely available, has BLE, has lots of existing support</a:t>
            </a:r>
            <a:endParaRPr/>
          </a:p>
          <a:p>
            <a:pPr indent="0" lvl="0" marL="0" rtl="0" algn="l">
              <a:spcBef>
                <a:spcPts val="0"/>
              </a:spcBef>
              <a:spcAft>
                <a:spcPts val="0"/>
              </a:spcAft>
              <a:buNone/>
            </a:pPr>
            <a:r>
              <a:rPr lang="en"/>
              <a:t>	Ambiq Apollo: reasonably cheap, not widely available, has BLE, does not have much support</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9a1bf75526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9a1bf75526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Cameron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ERM?</a:t>
            </a:r>
            <a:endParaRPr/>
          </a:p>
          <a:p>
            <a:pPr indent="0" lvl="0" marL="0" rtl="0" algn="l">
              <a:spcBef>
                <a:spcPts val="0"/>
              </a:spcBef>
              <a:spcAft>
                <a:spcPts val="0"/>
              </a:spcAft>
              <a:buNone/>
            </a:pPr>
            <a:r>
              <a:rPr lang="en"/>
              <a:t>	ERM: small, low cost, simple driving circuitry (diode + transistor), same driving voltage as logic level</a:t>
            </a:r>
            <a:endParaRPr/>
          </a:p>
          <a:p>
            <a:pPr indent="0" lvl="0" marL="0" rtl="0" algn="l">
              <a:spcBef>
                <a:spcPts val="0"/>
              </a:spcBef>
              <a:spcAft>
                <a:spcPts val="0"/>
              </a:spcAft>
              <a:buNone/>
            </a:pPr>
            <a:r>
              <a:rPr lang="en"/>
              <a:t>	LRA: small, low cost, more complex driving circuitry (needs AC - needs special driving IC)</a:t>
            </a:r>
            <a:endParaRPr/>
          </a:p>
          <a:p>
            <a:pPr indent="0" lvl="0" marL="0" rtl="0" algn="l">
              <a:spcBef>
                <a:spcPts val="0"/>
              </a:spcBef>
              <a:spcAft>
                <a:spcPts val="0"/>
              </a:spcAft>
              <a:buNone/>
            </a:pPr>
            <a:r>
              <a:rPr lang="en"/>
              <a:t>	Anything else?</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9a1bf75526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9a1bf75526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Cameron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Push-pull solenoid:</a:t>
            </a:r>
            <a:endParaRPr/>
          </a:p>
          <a:p>
            <a:pPr indent="0" lvl="0" marL="0" rtl="0" algn="l">
              <a:spcBef>
                <a:spcPts val="0"/>
              </a:spcBef>
              <a:spcAft>
                <a:spcPts val="0"/>
              </a:spcAft>
              <a:buNone/>
            </a:pPr>
            <a:r>
              <a:rPr lang="en"/>
              <a:t>	Relatively small, high power but only needs to be activated in small bursts (mechanical part latches while user is pulling down on it), affordable, relatively simple driving circuitry</a:t>
            </a:r>
            <a:endParaRPr/>
          </a:p>
          <a:p>
            <a:pPr indent="0" lvl="0" marL="0" rtl="0" algn="l">
              <a:spcBef>
                <a:spcPts val="0"/>
              </a:spcBef>
              <a:spcAft>
                <a:spcPts val="0"/>
              </a:spcAft>
              <a:buNone/>
            </a:pPr>
            <a:r>
              <a:rPr lang="en"/>
              <a:t>	Other solenoids: much higher power/voltage requirements</a:t>
            </a:r>
            <a:endParaRPr/>
          </a:p>
          <a:p>
            <a:pPr indent="0" lvl="0" marL="0" rtl="0" algn="l">
              <a:spcBef>
                <a:spcPts val="0"/>
              </a:spcBef>
              <a:spcAft>
                <a:spcPts val="0"/>
              </a:spcAft>
              <a:buNone/>
            </a:pPr>
            <a:r>
              <a:rPr lang="en"/>
              <a:t>	This has also been proven to work in the Wireality project</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9854bfc381_3_62:notes"/>
          <p:cNvSpPr txBox="1"/>
          <p:nvPr>
            <p:ph idx="1" type="body"/>
          </p:nvPr>
        </p:nvSpPr>
        <p:spPr>
          <a:xfrm>
            <a:off x="985838"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
        <p:nvSpPr>
          <p:cNvPr id="114" name="Google Shape;114;g9854bfc381_3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9854bfc381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9854bfc381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Anthony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9854bfc381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9854bfc381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Anthony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9a2c82c0f8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9a2c82c0f8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Anthony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9a2c82c0f8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9a2c82c0f8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Anthony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537157b2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537157b2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9854bfc381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9854bfc381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9854bfc38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9854bfc38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854bfc381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9854bfc381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Highlight key a</a:t>
            </a:r>
            <a:r>
              <a:rPr lang="en"/>
              <a:t>spec</a:t>
            </a:r>
            <a:r>
              <a:rPr lang="en"/>
              <a:t>ts of problem statement</a:t>
            </a:r>
            <a:endParaRPr/>
          </a:p>
          <a:p>
            <a:pPr indent="0" lvl="0" marL="0" rtl="0" algn="l">
              <a:spcBef>
                <a:spcPts val="0"/>
              </a:spcBef>
              <a:spcAft>
                <a:spcPts val="0"/>
              </a:spcAft>
              <a:buNone/>
            </a:pPr>
            <a:r>
              <a:rPr lang="en"/>
              <a:t>Alex</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854bfc381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9854bfc381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that most things on the market only provide vibration feedback</a:t>
            </a:r>
            <a:endParaRPr/>
          </a:p>
          <a:p>
            <a:pPr indent="0" lvl="0" marL="0" rtl="0" algn="l">
              <a:spcBef>
                <a:spcPts val="0"/>
              </a:spcBef>
              <a:spcAft>
                <a:spcPts val="0"/>
              </a:spcAft>
              <a:buNone/>
            </a:pPr>
            <a:r>
              <a:rPr lang="en"/>
              <a:t>Mostly research and “upcoming” products for feeling shape</a:t>
            </a:r>
            <a:endParaRPr/>
          </a:p>
          <a:p>
            <a:pPr indent="0" lvl="0" marL="0" rtl="0" algn="l">
              <a:spcBef>
                <a:spcPts val="0"/>
              </a:spcBef>
              <a:spcAft>
                <a:spcPts val="0"/>
              </a:spcAft>
              <a:buNone/>
            </a:pPr>
            <a:r>
              <a:rPr lang="en"/>
              <a:t>Very few </a:t>
            </a:r>
            <a:r>
              <a:rPr lang="en"/>
              <a:t>solutions</a:t>
            </a:r>
            <a:r>
              <a:rPr lang="en"/>
              <a:t> that do both</a:t>
            </a:r>
            <a:endParaRPr/>
          </a:p>
          <a:p>
            <a:pPr indent="0" lvl="0" marL="0" rtl="0" algn="l">
              <a:spcBef>
                <a:spcPts val="0"/>
              </a:spcBef>
              <a:spcAft>
                <a:spcPts val="0"/>
              </a:spcAft>
              <a:buNone/>
            </a:pPr>
            <a:r>
              <a:rPr lang="en"/>
              <a:t>Alex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Explain types of feedback when speaking about this slide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9854bfc381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9854bfc381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9b2674444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9b2674444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9b26744449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9b26744449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9b26744449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9b26744449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61" name="Shape 61"/>
        <p:cNvGrpSpPr/>
        <p:nvPr/>
      </p:nvGrpSpPr>
      <p:grpSpPr>
        <a:xfrm>
          <a:off x="0" y="0"/>
          <a:ext cx="0" cy="0"/>
          <a:chOff x="0" y="0"/>
          <a:chExt cx="0" cy="0"/>
        </a:xfrm>
      </p:grpSpPr>
      <p:pic>
        <p:nvPicPr>
          <p:cNvPr descr=" SEAL3.jpg                                                      00006BACMac OS X                       B94893B7:" id="62" name="Google Shape;62;p14"/>
          <p:cNvPicPr preferRelativeResize="0"/>
          <p:nvPr/>
        </p:nvPicPr>
        <p:blipFill rotWithShape="1">
          <a:blip r:embed="rId2">
            <a:alphaModFix/>
          </a:blip>
          <a:srcRect b="0" l="0" r="0" t="0"/>
          <a:stretch/>
        </p:blipFill>
        <p:spPr>
          <a:xfrm>
            <a:off x="-2133600" y="1974056"/>
            <a:ext cx="3200400" cy="3169444"/>
          </a:xfrm>
          <a:prstGeom prst="rect">
            <a:avLst/>
          </a:prstGeom>
          <a:noFill/>
          <a:ln>
            <a:noFill/>
          </a:ln>
        </p:spPr>
      </p:pic>
      <p:sp>
        <p:nvSpPr>
          <p:cNvPr id="63" name="Google Shape;63;p14"/>
          <p:cNvSpPr txBox="1"/>
          <p:nvPr>
            <p:ph idx="1" type="subTitle"/>
          </p:nvPr>
        </p:nvSpPr>
        <p:spPr>
          <a:xfrm>
            <a:off x="1790700" y="2343150"/>
            <a:ext cx="5562600" cy="1314450"/>
          </a:xfrm>
          <a:prstGeom prst="rect">
            <a:avLst/>
          </a:prstGeom>
          <a:noFill/>
          <a:ln>
            <a:noFill/>
          </a:ln>
        </p:spPr>
        <p:txBody>
          <a:bodyPr anchorCtr="0" anchor="t" bIns="44450" lIns="90475" spcFirstLastPara="1" rIns="90475" wrap="square" tIns="44450">
            <a:noAutofit/>
          </a:bodyPr>
          <a:lstStyle>
            <a:lvl1pPr lvl="0" algn="ctr">
              <a:spcBef>
                <a:spcPts val="560"/>
              </a:spcBef>
              <a:spcAft>
                <a:spcPts val="0"/>
              </a:spcAft>
              <a:buSzPts val="2800"/>
              <a:buFont typeface="Noto Sans Symbols"/>
              <a:buNone/>
              <a:defRPr sz="2800"/>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p:txBody>
      </p:sp>
      <p:sp>
        <p:nvSpPr>
          <p:cNvPr id="64" name="Google Shape;64;p14"/>
          <p:cNvSpPr txBox="1"/>
          <p:nvPr>
            <p:ph type="ctrTitle"/>
          </p:nvPr>
        </p:nvSpPr>
        <p:spPr>
          <a:xfrm>
            <a:off x="1143000" y="1085850"/>
            <a:ext cx="6858000" cy="857250"/>
          </a:xfrm>
          <a:prstGeom prst="rect">
            <a:avLst/>
          </a:prstGeom>
          <a:noFill/>
          <a:ln>
            <a:noFill/>
          </a:ln>
        </p:spPr>
        <p:txBody>
          <a:bodyPr anchorCtr="0" anchor="ctr" bIns="44450" lIns="90475" spcFirstLastPara="1" rIns="90475" wrap="square" tIns="44450">
            <a:noAutofit/>
          </a:bodyPr>
          <a:lstStyle>
            <a:lvl1pPr lvl="0" algn="ctr">
              <a:spcBef>
                <a:spcPts val="0"/>
              </a:spcBef>
              <a:spcAft>
                <a:spcPts val="0"/>
              </a:spcAft>
              <a:buSzPts val="1400"/>
              <a:buNone/>
              <a:defRPr sz="47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4"/>
          <p:cNvSpPr/>
          <p:nvPr/>
        </p:nvSpPr>
        <p:spPr>
          <a:xfrm>
            <a:off x="6156325" y="4457700"/>
            <a:ext cx="3013075" cy="3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mo"/>
              <a:ea typeface="Arimo"/>
              <a:cs typeface="Arimo"/>
              <a:sym typeface="Arimo"/>
            </a:endParaRPr>
          </a:p>
        </p:txBody>
      </p:sp>
      <p:cxnSp>
        <p:nvCxnSpPr>
          <p:cNvPr id="66" name="Google Shape;66;p14"/>
          <p:cNvCxnSpPr/>
          <p:nvPr/>
        </p:nvCxnSpPr>
        <p:spPr>
          <a:xfrm>
            <a:off x="0" y="914400"/>
            <a:ext cx="9144000" cy="0"/>
          </a:xfrm>
          <a:prstGeom prst="straightConnector1">
            <a:avLst/>
          </a:prstGeom>
          <a:noFill/>
          <a:ln cap="flat" cmpd="sng" w="12700">
            <a:solidFill>
              <a:schemeClr val="dk1"/>
            </a:solidFill>
            <a:prstDash val="solid"/>
            <a:round/>
            <a:headEnd len="med" w="med" type="none"/>
            <a:tailEnd len="med" w="med" type="none"/>
          </a:ln>
        </p:spPr>
      </p:cxnSp>
      <p:sp>
        <p:nvSpPr>
          <p:cNvPr id="67" name="Google Shape;67;p14"/>
          <p:cNvSpPr txBox="1"/>
          <p:nvPr/>
        </p:nvSpPr>
        <p:spPr>
          <a:xfrm>
            <a:off x="1676400" y="622697"/>
            <a:ext cx="1219200" cy="35480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mo"/>
              <a:ea typeface="Arimo"/>
              <a:cs typeface="Arimo"/>
              <a:sym typeface="Arimo"/>
            </a:endParaRPr>
          </a:p>
        </p:txBody>
      </p:sp>
      <p:pic>
        <p:nvPicPr>
          <p:cNvPr descr="Untitled-1.jpg                                                 00000893 keithpaul                      BC07756D:" id="68" name="Google Shape;68;p14"/>
          <p:cNvPicPr preferRelativeResize="0"/>
          <p:nvPr/>
        </p:nvPicPr>
        <p:blipFill rotWithShape="1">
          <a:blip r:embed="rId3">
            <a:alphaModFix/>
          </a:blip>
          <a:srcRect b="0" l="0" r="0" t="0"/>
          <a:stretch/>
        </p:blipFill>
        <p:spPr>
          <a:xfrm>
            <a:off x="0" y="0"/>
            <a:ext cx="9144000" cy="571500"/>
          </a:xfrm>
          <a:prstGeom prst="rect">
            <a:avLst/>
          </a:prstGeom>
          <a:noFill/>
          <a:ln>
            <a:noFill/>
          </a:ln>
        </p:spPr>
      </p:pic>
      <p:pic>
        <p:nvPicPr>
          <p:cNvPr descr="A [blk-201].jpg                                                00000893 keithpaul                      BC07756D:" id="69" name="Google Shape;69;p14"/>
          <p:cNvPicPr preferRelativeResize="0"/>
          <p:nvPr/>
        </p:nvPicPr>
        <p:blipFill rotWithShape="1">
          <a:blip r:embed="rId4">
            <a:alphaModFix/>
          </a:blip>
          <a:srcRect b="0" l="0" r="0" t="0"/>
          <a:stretch/>
        </p:blipFill>
        <p:spPr>
          <a:xfrm>
            <a:off x="227013" y="267891"/>
            <a:ext cx="2287190" cy="303609"/>
          </a:xfrm>
          <a:prstGeom prst="rect">
            <a:avLst/>
          </a:prstGeom>
          <a:noFill/>
          <a:ln>
            <a:noFill/>
          </a:ln>
        </p:spPr>
      </p:pic>
      <p:pic>
        <p:nvPicPr>
          <p:cNvPr id="70" name="Google Shape;70;p14"/>
          <p:cNvPicPr preferRelativeResize="0"/>
          <p:nvPr/>
        </p:nvPicPr>
        <p:blipFill rotWithShape="1">
          <a:blip r:embed="rId5">
            <a:alphaModFix/>
          </a:blip>
          <a:srcRect b="0" l="0" r="0" t="0"/>
          <a:stretch/>
        </p:blipFill>
        <p:spPr>
          <a:xfrm>
            <a:off x="0" y="4572000"/>
            <a:ext cx="9144000" cy="581025"/>
          </a:xfrm>
          <a:prstGeom prst="rect">
            <a:avLst/>
          </a:prstGeom>
          <a:noFill/>
          <a:ln>
            <a:noFill/>
          </a:ln>
        </p:spPr>
      </p:pic>
      <p:sp>
        <p:nvSpPr>
          <p:cNvPr id="71" name="Google Shape;71;p14"/>
          <p:cNvSpPr/>
          <p:nvPr/>
        </p:nvSpPr>
        <p:spPr>
          <a:xfrm>
            <a:off x="152400" y="4629150"/>
            <a:ext cx="3030538" cy="229791"/>
          </a:xfrm>
          <a:prstGeom prst="rect">
            <a:avLst/>
          </a:prstGeom>
          <a:noFill/>
          <a:ln>
            <a:noFill/>
          </a:ln>
        </p:spPr>
        <p:txBody>
          <a:bodyPr anchorCtr="0" anchor="t" bIns="44450" lIns="90475" spcFirstLastPara="1" rIns="90475" wrap="square" tIns="44450">
            <a:noAutofit/>
          </a:bodyPr>
          <a:lstStyle/>
          <a:p>
            <a:pPr indent="0" lvl="0" marL="0" marR="0" rtl="0" algn="l">
              <a:spcBef>
                <a:spcPts val="0"/>
              </a:spcBef>
              <a:spcAft>
                <a:spcPts val="0"/>
              </a:spcAft>
              <a:buNone/>
            </a:pPr>
            <a:r>
              <a:rPr lang="en">
                <a:solidFill>
                  <a:schemeClr val="dk1"/>
                </a:solidFill>
                <a:latin typeface="Verdana"/>
                <a:ea typeface="Verdana"/>
                <a:cs typeface="Verdana"/>
                <a:sym typeface="Verdana"/>
              </a:rPr>
              <a:t>Senior Design Project 2021</a:t>
            </a:r>
            <a:endParaRPr/>
          </a:p>
        </p:txBody>
      </p:sp>
      <p:cxnSp>
        <p:nvCxnSpPr>
          <p:cNvPr id="72" name="Google Shape;72;p14"/>
          <p:cNvCxnSpPr/>
          <p:nvPr/>
        </p:nvCxnSpPr>
        <p:spPr>
          <a:xfrm>
            <a:off x="0" y="4572000"/>
            <a:ext cx="9144000" cy="0"/>
          </a:xfrm>
          <a:prstGeom prst="straightConnector1">
            <a:avLst/>
          </a:prstGeom>
          <a:noFill/>
          <a:ln cap="flat" cmpd="sng" w="12700">
            <a:solidFill>
              <a:schemeClr val="dk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3" name="Shape 73"/>
        <p:cNvGrpSpPr/>
        <p:nvPr/>
      </p:nvGrpSpPr>
      <p:grpSpPr>
        <a:xfrm>
          <a:off x="0" y="0"/>
          <a:ext cx="0" cy="0"/>
          <a:chOff x="0" y="0"/>
          <a:chExt cx="0" cy="0"/>
        </a:xfrm>
      </p:grpSpPr>
      <p:sp>
        <p:nvSpPr>
          <p:cNvPr id="74" name="Google Shape;74;p15"/>
          <p:cNvSpPr txBox="1"/>
          <p:nvPr>
            <p:ph type="title"/>
          </p:nvPr>
        </p:nvSpPr>
        <p:spPr>
          <a:xfrm>
            <a:off x="304800" y="457200"/>
            <a:ext cx="8839200" cy="400050"/>
          </a:xfrm>
          <a:prstGeom prst="rect">
            <a:avLst/>
          </a:prstGeom>
          <a:noFill/>
          <a:ln>
            <a:noFill/>
          </a:ln>
        </p:spPr>
        <p:txBody>
          <a:bodyPr anchorCtr="0" anchor="ctr" bIns="44450" lIns="90475" spcFirstLastPara="1" rIns="90475" wrap="square" tIns="4445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5"/>
          <p:cNvSpPr txBox="1"/>
          <p:nvPr>
            <p:ph idx="1" type="body"/>
          </p:nvPr>
        </p:nvSpPr>
        <p:spPr>
          <a:xfrm>
            <a:off x="381000" y="1028700"/>
            <a:ext cx="8153400" cy="3371850"/>
          </a:xfrm>
          <a:prstGeom prst="rect">
            <a:avLst/>
          </a:prstGeom>
          <a:noFill/>
          <a:ln>
            <a:noFill/>
          </a:ln>
        </p:spPr>
        <p:txBody>
          <a:bodyPr anchorCtr="0" anchor="t" bIns="44450" lIns="90475" spcFirstLastPara="1" rIns="90475" wrap="square" tIns="44450">
            <a:noAutofit/>
          </a:bodyPr>
          <a:lstStyle>
            <a:lvl1pPr indent="-330200" lvl="0" marL="457200" algn="l">
              <a:spcBef>
                <a:spcPts val="360"/>
              </a:spcBef>
              <a:spcAft>
                <a:spcPts val="0"/>
              </a:spcAft>
              <a:buSzPts val="1600"/>
              <a:buChar char="▪"/>
              <a:defRPr sz="220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 name="Shape 76"/>
        <p:cNvGrpSpPr/>
        <p:nvPr/>
      </p:nvGrpSpPr>
      <p:grpSpPr>
        <a:xfrm>
          <a:off x="0" y="0"/>
          <a:ext cx="0" cy="0"/>
          <a:chOff x="0" y="0"/>
          <a:chExt cx="0" cy="0"/>
        </a:xfrm>
      </p:grpSpPr>
      <p:sp>
        <p:nvSpPr>
          <p:cNvPr id="77" name="Google Shape;77;p16"/>
          <p:cNvSpPr txBox="1"/>
          <p:nvPr>
            <p:ph type="title"/>
          </p:nvPr>
        </p:nvSpPr>
        <p:spPr>
          <a:xfrm>
            <a:off x="722313" y="3305175"/>
            <a:ext cx="7772400" cy="1021556"/>
          </a:xfrm>
          <a:prstGeom prst="rect">
            <a:avLst/>
          </a:prstGeom>
          <a:noFill/>
          <a:ln>
            <a:noFill/>
          </a:ln>
        </p:spPr>
        <p:txBody>
          <a:bodyPr anchorCtr="0" anchor="t" bIns="44450" lIns="90475" spcFirstLastPara="1" rIns="90475" wrap="square" tIns="4445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6"/>
          <p:cNvSpPr txBox="1"/>
          <p:nvPr>
            <p:ph idx="1" type="body"/>
          </p:nvPr>
        </p:nvSpPr>
        <p:spPr>
          <a:xfrm>
            <a:off x="722313" y="2180035"/>
            <a:ext cx="7772400" cy="1125140"/>
          </a:xfrm>
          <a:prstGeom prst="rect">
            <a:avLst/>
          </a:prstGeom>
          <a:noFill/>
          <a:ln>
            <a:noFill/>
          </a:ln>
        </p:spPr>
        <p:txBody>
          <a:bodyPr anchorCtr="0" anchor="b" bIns="44450" lIns="90475" spcFirstLastPara="1" rIns="90475" wrap="square" tIns="44450">
            <a:noAutofit/>
          </a:bodyPr>
          <a:lstStyle>
            <a:lvl1pPr indent="-228600" lvl="0" marL="457200" algn="l">
              <a:spcBef>
                <a:spcPts val="400"/>
              </a:spcBef>
              <a:spcAft>
                <a:spcPts val="0"/>
              </a:spcAft>
              <a:buSzPts val="2000"/>
              <a:buNone/>
              <a:defRPr sz="2000"/>
            </a:lvl1pPr>
            <a:lvl2pPr indent="-228600" lvl="1" marL="914400" algn="l">
              <a:spcBef>
                <a:spcPts val="360"/>
              </a:spcBef>
              <a:spcAft>
                <a:spcPts val="0"/>
              </a:spcAft>
              <a:buSzPts val="1800"/>
              <a:buNone/>
              <a:defRPr sz="1800"/>
            </a:lvl2pPr>
            <a:lvl3pPr indent="-228600" lvl="2" marL="1371600" algn="l">
              <a:spcBef>
                <a:spcPts val="320"/>
              </a:spcBef>
              <a:spcAft>
                <a:spcPts val="0"/>
              </a:spcAft>
              <a:buSzPts val="1600"/>
              <a:buNone/>
              <a:defRPr sz="1600"/>
            </a:lvl3pPr>
            <a:lvl4pPr indent="-228600" lvl="3" marL="1828800" algn="l">
              <a:spcBef>
                <a:spcPts val="280"/>
              </a:spcBef>
              <a:spcAft>
                <a:spcPts val="0"/>
              </a:spcAft>
              <a:buSzPts val="1400"/>
              <a:buNone/>
              <a:defRPr sz="1400"/>
            </a:lvl4pPr>
            <a:lvl5pPr indent="-228600" lvl="4" marL="2286000" algn="l">
              <a:spcBef>
                <a:spcPts val="280"/>
              </a:spcBef>
              <a:spcAft>
                <a:spcPts val="0"/>
              </a:spcAft>
              <a:buSzPts val="1400"/>
              <a:buNone/>
              <a:defRPr sz="1400"/>
            </a:lvl5pPr>
            <a:lvl6pPr indent="-228600" lvl="5" marL="2743200" algn="l">
              <a:spcBef>
                <a:spcPts val="280"/>
              </a:spcBef>
              <a:spcAft>
                <a:spcPts val="0"/>
              </a:spcAft>
              <a:buSzPts val="1400"/>
              <a:buNone/>
              <a:defRPr sz="1400"/>
            </a:lvl6pPr>
            <a:lvl7pPr indent="-228600" lvl="6" marL="3200400" algn="l">
              <a:spcBef>
                <a:spcPts val="280"/>
              </a:spcBef>
              <a:spcAft>
                <a:spcPts val="0"/>
              </a:spcAft>
              <a:buSzPts val="1400"/>
              <a:buNone/>
              <a:defRPr sz="1400"/>
            </a:lvl7pPr>
            <a:lvl8pPr indent="-228600" lvl="7" marL="3657600" algn="l">
              <a:spcBef>
                <a:spcPts val="280"/>
              </a:spcBef>
              <a:spcAft>
                <a:spcPts val="0"/>
              </a:spcAft>
              <a:buSzPts val="1400"/>
              <a:buNone/>
              <a:defRPr sz="1400"/>
            </a:lvl8pPr>
            <a:lvl9pPr indent="-228600" lvl="8" marL="4114800" algn="l">
              <a:spcBef>
                <a:spcPts val="280"/>
              </a:spcBef>
              <a:spcAft>
                <a:spcPts val="0"/>
              </a:spcAft>
              <a:buSzPts val="1400"/>
              <a:buNone/>
              <a:defRPr sz="1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9" name="Shape 79"/>
        <p:cNvGrpSpPr/>
        <p:nvPr/>
      </p:nvGrpSpPr>
      <p:grpSpPr>
        <a:xfrm>
          <a:off x="0" y="0"/>
          <a:ext cx="0" cy="0"/>
          <a:chOff x="0" y="0"/>
          <a:chExt cx="0" cy="0"/>
        </a:xfrm>
      </p:grpSpPr>
      <p:sp>
        <p:nvSpPr>
          <p:cNvPr id="80" name="Google Shape;80;p17"/>
          <p:cNvSpPr txBox="1"/>
          <p:nvPr>
            <p:ph type="title"/>
          </p:nvPr>
        </p:nvSpPr>
        <p:spPr>
          <a:xfrm>
            <a:off x="304800" y="457200"/>
            <a:ext cx="8839200" cy="400050"/>
          </a:xfrm>
          <a:prstGeom prst="rect">
            <a:avLst/>
          </a:prstGeom>
          <a:noFill/>
          <a:ln>
            <a:noFill/>
          </a:ln>
        </p:spPr>
        <p:txBody>
          <a:bodyPr anchorCtr="0" anchor="ctr" bIns="44450" lIns="90475" spcFirstLastPara="1" rIns="90475" wrap="square" tIns="4445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7"/>
          <p:cNvSpPr txBox="1"/>
          <p:nvPr>
            <p:ph idx="1" type="body"/>
          </p:nvPr>
        </p:nvSpPr>
        <p:spPr>
          <a:xfrm>
            <a:off x="381000" y="1028700"/>
            <a:ext cx="4000500" cy="3371850"/>
          </a:xfrm>
          <a:prstGeom prst="rect">
            <a:avLst/>
          </a:prstGeom>
          <a:noFill/>
          <a:ln>
            <a:noFill/>
          </a:ln>
        </p:spPr>
        <p:txBody>
          <a:bodyPr anchorCtr="0" anchor="t" bIns="44450" lIns="90475" spcFirstLastPara="1" rIns="90475" wrap="square" tIns="44450">
            <a:noAutofit/>
          </a:bodyPr>
          <a:lstStyle>
            <a:lvl1pPr indent="-406400" lvl="0" marL="457200" algn="l">
              <a:spcBef>
                <a:spcPts val="560"/>
              </a:spcBef>
              <a:spcAft>
                <a:spcPts val="0"/>
              </a:spcAft>
              <a:buSzPts val="2800"/>
              <a:buChar char="▪"/>
              <a:defRPr sz="2800"/>
            </a:lvl1pPr>
            <a:lvl2pPr indent="-381000" lvl="1" marL="914400" algn="l">
              <a:spcBef>
                <a:spcPts val="480"/>
              </a:spcBef>
              <a:spcAft>
                <a:spcPts val="0"/>
              </a:spcAft>
              <a:buSzPts val="240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82" name="Google Shape;82;p17"/>
          <p:cNvSpPr txBox="1"/>
          <p:nvPr>
            <p:ph idx="2" type="body"/>
          </p:nvPr>
        </p:nvSpPr>
        <p:spPr>
          <a:xfrm>
            <a:off x="4533900" y="1028700"/>
            <a:ext cx="4000500" cy="3371850"/>
          </a:xfrm>
          <a:prstGeom prst="rect">
            <a:avLst/>
          </a:prstGeom>
          <a:noFill/>
          <a:ln>
            <a:noFill/>
          </a:ln>
        </p:spPr>
        <p:txBody>
          <a:bodyPr anchorCtr="0" anchor="t" bIns="44450" lIns="90475" spcFirstLastPara="1" rIns="90475" wrap="square" tIns="44450">
            <a:noAutofit/>
          </a:bodyPr>
          <a:lstStyle>
            <a:lvl1pPr indent="-406400" lvl="0" marL="457200" algn="l">
              <a:spcBef>
                <a:spcPts val="560"/>
              </a:spcBef>
              <a:spcAft>
                <a:spcPts val="0"/>
              </a:spcAft>
              <a:buSzPts val="2800"/>
              <a:buChar char="▪"/>
              <a:defRPr sz="2800"/>
            </a:lvl1pPr>
            <a:lvl2pPr indent="-381000" lvl="1" marL="914400" algn="l">
              <a:spcBef>
                <a:spcPts val="480"/>
              </a:spcBef>
              <a:spcAft>
                <a:spcPts val="0"/>
              </a:spcAft>
              <a:buSzPts val="240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3" name="Shape 83"/>
        <p:cNvGrpSpPr/>
        <p:nvPr/>
      </p:nvGrpSpPr>
      <p:grpSpPr>
        <a:xfrm>
          <a:off x="0" y="0"/>
          <a:ext cx="0" cy="0"/>
          <a:chOff x="0" y="0"/>
          <a:chExt cx="0" cy="0"/>
        </a:xfrm>
      </p:grpSpPr>
      <p:sp>
        <p:nvSpPr>
          <p:cNvPr id="84" name="Google Shape;84;p18"/>
          <p:cNvSpPr txBox="1"/>
          <p:nvPr>
            <p:ph type="title"/>
          </p:nvPr>
        </p:nvSpPr>
        <p:spPr>
          <a:xfrm>
            <a:off x="457200" y="205978"/>
            <a:ext cx="8229600" cy="857250"/>
          </a:xfrm>
          <a:prstGeom prst="rect">
            <a:avLst/>
          </a:prstGeom>
          <a:noFill/>
          <a:ln>
            <a:noFill/>
          </a:ln>
        </p:spPr>
        <p:txBody>
          <a:bodyPr anchorCtr="0" anchor="ctr" bIns="44450" lIns="90475" spcFirstLastPara="1" rIns="90475" wrap="square" tIns="4445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8"/>
          <p:cNvSpPr txBox="1"/>
          <p:nvPr>
            <p:ph idx="1" type="body"/>
          </p:nvPr>
        </p:nvSpPr>
        <p:spPr>
          <a:xfrm>
            <a:off x="457200" y="1151335"/>
            <a:ext cx="4040188" cy="479822"/>
          </a:xfrm>
          <a:prstGeom prst="rect">
            <a:avLst/>
          </a:prstGeom>
          <a:noFill/>
          <a:ln>
            <a:noFill/>
          </a:ln>
        </p:spPr>
        <p:txBody>
          <a:bodyPr anchorCtr="0" anchor="b" bIns="44450" lIns="90475" spcFirstLastPara="1" rIns="90475" wrap="square" tIns="44450">
            <a:noAutofit/>
          </a:bodyPr>
          <a:lstStyle>
            <a:lvl1pPr indent="-228600" lvl="0" marL="457200" algn="l">
              <a:spcBef>
                <a:spcPts val="480"/>
              </a:spcBef>
              <a:spcAft>
                <a:spcPts val="0"/>
              </a:spcAft>
              <a:buSzPts val="2400"/>
              <a:buNone/>
              <a:defRPr b="1" sz="2400"/>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86" name="Google Shape;86;p18"/>
          <p:cNvSpPr txBox="1"/>
          <p:nvPr>
            <p:ph idx="2" type="body"/>
          </p:nvPr>
        </p:nvSpPr>
        <p:spPr>
          <a:xfrm>
            <a:off x="457200" y="1631156"/>
            <a:ext cx="4040188" cy="2963466"/>
          </a:xfrm>
          <a:prstGeom prst="rect">
            <a:avLst/>
          </a:prstGeom>
          <a:noFill/>
          <a:ln>
            <a:noFill/>
          </a:ln>
        </p:spPr>
        <p:txBody>
          <a:bodyPr anchorCtr="0" anchor="t" bIns="44450" lIns="90475" spcFirstLastPara="1" rIns="90475" wrap="square" tIns="44450">
            <a:noAutofit/>
          </a:bodyPr>
          <a:lstStyle>
            <a:lvl1pPr indent="-381000" lvl="0" marL="457200" algn="l">
              <a:spcBef>
                <a:spcPts val="480"/>
              </a:spcBef>
              <a:spcAft>
                <a:spcPts val="0"/>
              </a:spcAft>
              <a:buSzPts val="2400"/>
              <a:buChar char="▪"/>
              <a:defRPr sz="2400"/>
            </a:lvl1pPr>
            <a:lvl2pPr indent="-355600" lvl="1" marL="914400" algn="l">
              <a:spcBef>
                <a:spcPts val="400"/>
              </a:spcBef>
              <a:spcAft>
                <a:spcPts val="0"/>
              </a:spcAft>
              <a:buSzPts val="20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87" name="Google Shape;87;p18"/>
          <p:cNvSpPr txBox="1"/>
          <p:nvPr>
            <p:ph idx="3" type="body"/>
          </p:nvPr>
        </p:nvSpPr>
        <p:spPr>
          <a:xfrm>
            <a:off x="4645025" y="1151335"/>
            <a:ext cx="4041775" cy="479822"/>
          </a:xfrm>
          <a:prstGeom prst="rect">
            <a:avLst/>
          </a:prstGeom>
          <a:noFill/>
          <a:ln>
            <a:noFill/>
          </a:ln>
        </p:spPr>
        <p:txBody>
          <a:bodyPr anchorCtr="0" anchor="b" bIns="44450" lIns="90475" spcFirstLastPara="1" rIns="90475" wrap="square" tIns="44450">
            <a:noAutofit/>
          </a:bodyPr>
          <a:lstStyle>
            <a:lvl1pPr indent="-228600" lvl="0" marL="457200" algn="l">
              <a:spcBef>
                <a:spcPts val="480"/>
              </a:spcBef>
              <a:spcAft>
                <a:spcPts val="0"/>
              </a:spcAft>
              <a:buSzPts val="2400"/>
              <a:buNone/>
              <a:defRPr b="1" sz="2400"/>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88" name="Google Shape;88;p18"/>
          <p:cNvSpPr txBox="1"/>
          <p:nvPr>
            <p:ph idx="4" type="body"/>
          </p:nvPr>
        </p:nvSpPr>
        <p:spPr>
          <a:xfrm>
            <a:off x="4645025" y="1631156"/>
            <a:ext cx="4041775" cy="2963466"/>
          </a:xfrm>
          <a:prstGeom prst="rect">
            <a:avLst/>
          </a:prstGeom>
          <a:noFill/>
          <a:ln>
            <a:noFill/>
          </a:ln>
        </p:spPr>
        <p:txBody>
          <a:bodyPr anchorCtr="0" anchor="t" bIns="44450" lIns="90475" spcFirstLastPara="1" rIns="90475" wrap="square" tIns="44450">
            <a:noAutofit/>
          </a:bodyPr>
          <a:lstStyle>
            <a:lvl1pPr indent="-381000" lvl="0" marL="457200" algn="l">
              <a:spcBef>
                <a:spcPts val="480"/>
              </a:spcBef>
              <a:spcAft>
                <a:spcPts val="0"/>
              </a:spcAft>
              <a:buSzPts val="2400"/>
              <a:buChar char="▪"/>
              <a:defRPr sz="2400"/>
            </a:lvl1pPr>
            <a:lvl2pPr indent="-355600" lvl="1" marL="914400" algn="l">
              <a:spcBef>
                <a:spcPts val="400"/>
              </a:spcBef>
              <a:spcAft>
                <a:spcPts val="0"/>
              </a:spcAft>
              <a:buSzPts val="20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9" name="Shape 89"/>
        <p:cNvGrpSpPr/>
        <p:nvPr/>
      </p:nvGrpSpPr>
      <p:grpSpPr>
        <a:xfrm>
          <a:off x="0" y="0"/>
          <a:ext cx="0" cy="0"/>
          <a:chOff x="0" y="0"/>
          <a:chExt cx="0" cy="0"/>
        </a:xfrm>
      </p:grpSpPr>
      <p:sp>
        <p:nvSpPr>
          <p:cNvPr id="90" name="Google Shape;90;p19"/>
          <p:cNvSpPr txBox="1"/>
          <p:nvPr>
            <p:ph type="title"/>
          </p:nvPr>
        </p:nvSpPr>
        <p:spPr>
          <a:xfrm>
            <a:off x="304800" y="457200"/>
            <a:ext cx="8839200" cy="400050"/>
          </a:xfrm>
          <a:prstGeom prst="rect">
            <a:avLst/>
          </a:prstGeom>
          <a:noFill/>
          <a:ln>
            <a:noFill/>
          </a:ln>
        </p:spPr>
        <p:txBody>
          <a:bodyPr anchorCtr="0" anchor="ctr" bIns="44450" lIns="90475" spcFirstLastPara="1" rIns="90475" wrap="square" tIns="4445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2" name="Shape 92"/>
        <p:cNvGrpSpPr/>
        <p:nvPr/>
      </p:nvGrpSpPr>
      <p:grpSpPr>
        <a:xfrm>
          <a:off x="0" y="0"/>
          <a:ext cx="0" cy="0"/>
          <a:chOff x="0" y="0"/>
          <a:chExt cx="0" cy="0"/>
        </a:xfrm>
      </p:grpSpPr>
      <p:sp>
        <p:nvSpPr>
          <p:cNvPr id="93" name="Google Shape;93;p21"/>
          <p:cNvSpPr txBox="1"/>
          <p:nvPr>
            <p:ph type="title"/>
          </p:nvPr>
        </p:nvSpPr>
        <p:spPr>
          <a:xfrm>
            <a:off x="457200" y="204788"/>
            <a:ext cx="3008313" cy="871537"/>
          </a:xfrm>
          <a:prstGeom prst="rect">
            <a:avLst/>
          </a:prstGeom>
          <a:noFill/>
          <a:ln>
            <a:noFill/>
          </a:ln>
        </p:spPr>
        <p:txBody>
          <a:bodyPr anchorCtr="0" anchor="b" bIns="44450" lIns="90475" spcFirstLastPara="1" rIns="90475" wrap="square" tIns="4445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1"/>
          <p:cNvSpPr txBox="1"/>
          <p:nvPr>
            <p:ph idx="1" type="body"/>
          </p:nvPr>
        </p:nvSpPr>
        <p:spPr>
          <a:xfrm>
            <a:off x="3575050" y="204788"/>
            <a:ext cx="5111750" cy="4389835"/>
          </a:xfrm>
          <a:prstGeom prst="rect">
            <a:avLst/>
          </a:prstGeom>
          <a:noFill/>
          <a:ln>
            <a:noFill/>
          </a:ln>
        </p:spPr>
        <p:txBody>
          <a:bodyPr anchorCtr="0" anchor="t" bIns="44450" lIns="90475" spcFirstLastPara="1" rIns="90475" wrap="square" tIns="44450">
            <a:noAutofit/>
          </a:bodyPr>
          <a:lstStyle>
            <a:lvl1pPr indent="-431800" lvl="0" marL="457200" algn="l">
              <a:spcBef>
                <a:spcPts val="640"/>
              </a:spcBef>
              <a:spcAft>
                <a:spcPts val="0"/>
              </a:spcAft>
              <a:buSzPts val="3200"/>
              <a:buChar char="▪"/>
              <a:defRPr sz="3200"/>
            </a:lvl1pPr>
            <a:lvl2pPr indent="-406400" lvl="1" marL="914400" algn="l">
              <a:spcBef>
                <a:spcPts val="560"/>
              </a:spcBef>
              <a:spcAft>
                <a:spcPts val="0"/>
              </a:spcAft>
              <a:buSzPts val="280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95" name="Google Shape;95;p21"/>
          <p:cNvSpPr txBox="1"/>
          <p:nvPr>
            <p:ph idx="2" type="body"/>
          </p:nvPr>
        </p:nvSpPr>
        <p:spPr>
          <a:xfrm>
            <a:off x="457200" y="1076325"/>
            <a:ext cx="3008313" cy="3518297"/>
          </a:xfrm>
          <a:prstGeom prst="rect">
            <a:avLst/>
          </a:prstGeom>
          <a:noFill/>
          <a:ln>
            <a:noFill/>
          </a:ln>
        </p:spPr>
        <p:txBody>
          <a:bodyPr anchorCtr="0" anchor="t" bIns="44450" lIns="90475" spcFirstLastPara="1" rIns="90475" wrap="square" tIns="44450">
            <a:noAutofit/>
          </a:bodyPr>
          <a:lstStyle>
            <a:lvl1pPr indent="-228600" lvl="0" marL="457200" algn="l">
              <a:spcBef>
                <a:spcPts val="280"/>
              </a:spcBef>
              <a:spcAft>
                <a:spcPts val="0"/>
              </a:spcAft>
              <a:buSzPts val="1400"/>
              <a:buNone/>
              <a:defRPr sz="1400"/>
            </a:lvl1pPr>
            <a:lvl2pPr indent="-228600" lvl="1" marL="914400" algn="l">
              <a:spcBef>
                <a:spcPts val="240"/>
              </a:spcBef>
              <a:spcAft>
                <a:spcPts val="0"/>
              </a:spcAft>
              <a:buSzPts val="120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p22"/>
          <p:cNvSpPr txBox="1"/>
          <p:nvPr>
            <p:ph type="title"/>
          </p:nvPr>
        </p:nvSpPr>
        <p:spPr>
          <a:xfrm>
            <a:off x="1792288" y="3600450"/>
            <a:ext cx="5486400" cy="425053"/>
          </a:xfrm>
          <a:prstGeom prst="rect">
            <a:avLst/>
          </a:prstGeom>
          <a:noFill/>
          <a:ln>
            <a:noFill/>
          </a:ln>
        </p:spPr>
        <p:txBody>
          <a:bodyPr anchorCtr="0" anchor="b" bIns="44450" lIns="90475" spcFirstLastPara="1" rIns="90475" wrap="square" tIns="4445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2"/>
          <p:cNvSpPr/>
          <p:nvPr>
            <p:ph idx="2" type="pic"/>
          </p:nvPr>
        </p:nvSpPr>
        <p:spPr>
          <a:xfrm>
            <a:off x="1792288" y="459581"/>
            <a:ext cx="5486400" cy="3086100"/>
          </a:xfrm>
          <a:prstGeom prst="rect">
            <a:avLst/>
          </a:prstGeom>
          <a:noFill/>
          <a:ln>
            <a:noFill/>
          </a:ln>
        </p:spPr>
        <p:txBody>
          <a:bodyPr anchorCtr="0" anchor="t" bIns="44450" lIns="90475" spcFirstLastPara="1" rIns="90475" wrap="square" tIns="44450">
            <a:noAutofit/>
          </a:bodyPr>
          <a:lstStyle>
            <a:lvl1pPr lvl="0" marR="0" rtl="0" algn="l">
              <a:spcBef>
                <a:spcPts val="640"/>
              </a:spcBef>
              <a:spcAft>
                <a:spcPts val="0"/>
              </a:spcAft>
              <a:buClr>
                <a:srgbClr val="840C22"/>
              </a:buClr>
              <a:buSzPts val="3200"/>
              <a:buFont typeface="Noto Sans Symbols"/>
              <a:buNone/>
              <a:defRPr b="0" i="0" sz="3200" u="none" cap="none" strike="noStrike">
                <a:solidFill>
                  <a:schemeClr val="dk1"/>
                </a:solidFill>
                <a:latin typeface="Verdana"/>
                <a:ea typeface="Verdana"/>
                <a:cs typeface="Verdana"/>
                <a:sym typeface="Verdana"/>
              </a:defRPr>
            </a:lvl1pPr>
            <a:lvl2pPr lvl="1" marR="0" rtl="0" algn="l">
              <a:spcBef>
                <a:spcPts val="560"/>
              </a:spcBef>
              <a:spcAft>
                <a:spcPts val="0"/>
              </a:spcAft>
              <a:buClr>
                <a:srgbClr val="840C22"/>
              </a:buClr>
              <a:buSzPts val="2800"/>
              <a:buFont typeface="Times"/>
              <a:buNone/>
              <a:defRPr b="0" i="0" sz="2800" u="none" cap="none" strike="noStrike">
                <a:solidFill>
                  <a:schemeClr val="dk1"/>
                </a:solidFill>
                <a:latin typeface="Verdana"/>
                <a:ea typeface="Verdana"/>
                <a:cs typeface="Verdana"/>
                <a:sym typeface="Verdana"/>
              </a:defRPr>
            </a:lvl2pPr>
            <a:lvl3pPr lvl="2" marR="0" rtl="0" algn="l">
              <a:spcBef>
                <a:spcPts val="480"/>
              </a:spcBef>
              <a:spcAft>
                <a:spcPts val="0"/>
              </a:spcAft>
              <a:buClr>
                <a:srgbClr val="840C22"/>
              </a:buClr>
              <a:buSzPts val="2400"/>
              <a:buFont typeface="Times"/>
              <a:buNone/>
              <a:defRPr b="0" i="0" sz="2400" u="none" cap="none" strike="noStrike">
                <a:solidFill>
                  <a:schemeClr val="dk1"/>
                </a:solidFill>
                <a:latin typeface="Verdana"/>
                <a:ea typeface="Verdana"/>
                <a:cs typeface="Verdana"/>
                <a:sym typeface="Verdana"/>
              </a:defRPr>
            </a:lvl3pPr>
            <a:lvl4pPr lvl="3" marR="0" rtl="0" algn="l">
              <a:spcBef>
                <a:spcPts val="400"/>
              </a:spcBef>
              <a:spcAft>
                <a:spcPts val="0"/>
              </a:spcAft>
              <a:buClr>
                <a:srgbClr val="840C22"/>
              </a:buClr>
              <a:buSzPts val="2000"/>
              <a:buFont typeface="Times"/>
              <a:buNone/>
              <a:defRPr b="0" i="0" sz="2000" u="none" cap="none" strike="noStrike">
                <a:solidFill>
                  <a:schemeClr val="dk1"/>
                </a:solidFill>
                <a:latin typeface="Verdana"/>
                <a:ea typeface="Verdana"/>
                <a:cs typeface="Verdana"/>
                <a:sym typeface="Verdana"/>
              </a:defRPr>
            </a:lvl4pPr>
            <a:lvl5pPr lvl="4" marR="0" rtl="0" algn="l">
              <a:spcBef>
                <a:spcPts val="400"/>
              </a:spcBef>
              <a:spcAft>
                <a:spcPts val="0"/>
              </a:spcAft>
              <a:buClr>
                <a:srgbClr val="840C22"/>
              </a:buClr>
              <a:buSzPts val="2000"/>
              <a:buFont typeface="Times"/>
              <a:buNone/>
              <a:defRPr b="0" i="0" sz="2000" u="none" cap="none" strike="noStrike">
                <a:solidFill>
                  <a:schemeClr val="dk1"/>
                </a:solidFill>
                <a:latin typeface="Verdana"/>
                <a:ea typeface="Verdana"/>
                <a:cs typeface="Verdana"/>
                <a:sym typeface="Verdana"/>
              </a:defRPr>
            </a:lvl5pPr>
            <a:lvl6pPr lvl="5" marR="0" rtl="0" algn="l">
              <a:spcBef>
                <a:spcPts val="400"/>
              </a:spcBef>
              <a:spcAft>
                <a:spcPts val="0"/>
              </a:spcAft>
              <a:buClr>
                <a:srgbClr val="840C22"/>
              </a:buClr>
              <a:buSzPts val="2000"/>
              <a:buFont typeface="Times"/>
              <a:buNone/>
              <a:defRPr b="0" i="0" sz="2000" u="none" cap="none" strike="noStrike">
                <a:solidFill>
                  <a:schemeClr val="dk1"/>
                </a:solidFill>
                <a:latin typeface="Verdana"/>
                <a:ea typeface="Verdana"/>
                <a:cs typeface="Verdana"/>
                <a:sym typeface="Verdana"/>
              </a:defRPr>
            </a:lvl6pPr>
            <a:lvl7pPr lvl="6" marR="0" rtl="0" algn="l">
              <a:spcBef>
                <a:spcPts val="400"/>
              </a:spcBef>
              <a:spcAft>
                <a:spcPts val="0"/>
              </a:spcAft>
              <a:buClr>
                <a:srgbClr val="840C22"/>
              </a:buClr>
              <a:buSzPts val="2000"/>
              <a:buFont typeface="Times"/>
              <a:buNone/>
              <a:defRPr b="0" i="0" sz="2000" u="none" cap="none" strike="noStrike">
                <a:solidFill>
                  <a:schemeClr val="dk1"/>
                </a:solidFill>
                <a:latin typeface="Verdana"/>
                <a:ea typeface="Verdana"/>
                <a:cs typeface="Verdana"/>
                <a:sym typeface="Verdana"/>
              </a:defRPr>
            </a:lvl7pPr>
            <a:lvl8pPr lvl="7" marR="0" rtl="0" algn="l">
              <a:spcBef>
                <a:spcPts val="400"/>
              </a:spcBef>
              <a:spcAft>
                <a:spcPts val="0"/>
              </a:spcAft>
              <a:buClr>
                <a:srgbClr val="840C22"/>
              </a:buClr>
              <a:buSzPts val="2000"/>
              <a:buFont typeface="Times"/>
              <a:buNone/>
              <a:defRPr b="0" i="0" sz="2000" u="none" cap="none" strike="noStrike">
                <a:solidFill>
                  <a:schemeClr val="dk1"/>
                </a:solidFill>
                <a:latin typeface="Verdana"/>
                <a:ea typeface="Verdana"/>
                <a:cs typeface="Verdana"/>
                <a:sym typeface="Verdana"/>
              </a:defRPr>
            </a:lvl8pPr>
            <a:lvl9pPr lvl="8" marR="0" rtl="0" algn="l">
              <a:spcBef>
                <a:spcPts val="400"/>
              </a:spcBef>
              <a:spcAft>
                <a:spcPts val="0"/>
              </a:spcAft>
              <a:buClr>
                <a:srgbClr val="840C22"/>
              </a:buClr>
              <a:buSzPts val="2000"/>
              <a:buFont typeface="Times"/>
              <a:buNone/>
              <a:defRPr b="0" i="0" sz="2000" u="none" cap="none" strike="noStrike">
                <a:solidFill>
                  <a:schemeClr val="dk1"/>
                </a:solidFill>
                <a:latin typeface="Verdana"/>
                <a:ea typeface="Verdana"/>
                <a:cs typeface="Verdana"/>
                <a:sym typeface="Verdana"/>
              </a:defRPr>
            </a:lvl9pPr>
          </a:lstStyle>
          <a:p/>
        </p:txBody>
      </p:sp>
      <p:sp>
        <p:nvSpPr>
          <p:cNvPr id="99" name="Google Shape;99;p22"/>
          <p:cNvSpPr txBox="1"/>
          <p:nvPr>
            <p:ph idx="1" type="body"/>
          </p:nvPr>
        </p:nvSpPr>
        <p:spPr>
          <a:xfrm>
            <a:off x="1792288" y="4025503"/>
            <a:ext cx="5486400" cy="603646"/>
          </a:xfrm>
          <a:prstGeom prst="rect">
            <a:avLst/>
          </a:prstGeom>
          <a:noFill/>
          <a:ln>
            <a:noFill/>
          </a:ln>
        </p:spPr>
        <p:txBody>
          <a:bodyPr anchorCtr="0" anchor="t" bIns="44450" lIns="90475" spcFirstLastPara="1" rIns="90475" wrap="square" tIns="44450">
            <a:noAutofit/>
          </a:bodyPr>
          <a:lstStyle>
            <a:lvl1pPr indent="-228600" lvl="0" marL="457200" algn="l">
              <a:spcBef>
                <a:spcPts val="280"/>
              </a:spcBef>
              <a:spcAft>
                <a:spcPts val="0"/>
              </a:spcAft>
              <a:buSzPts val="1400"/>
              <a:buNone/>
              <a:defRPr sz="1400"/>
            </a:lvl1pPr>
            <a:lvl2pPr indent="-228600" lvl="1" marL="914400" algn="l">
              <a:spcBef>
                <a:spcPts val="240"/>
              </a:spcBef>
              <a:spcAft>
                <a:spcPts val="0"/>
              </a:spcAft>
              <a:buSzPts val="120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0" name="Shape 100"/>
        <p:cNvGrpSpPr/>
        <p:nvPr/>
      </p:nvGrpSpPr>
      <p:grpSpPr>
        <a:xfrm>
          <a:off x="0" y="0"/>
          <a:ext cx="0" cy="0"/>
          <a:chOff x="0" y="0"/>
          <a:chExt cx="0" cy="0"/>
        </a:xfrm>
      </p:grpSpPr>
      <p:sp>
        <p:nvSpPr>
          <p:cNvPr id="101" name="Google Shape;101;p23"/>
          <p:cNvSpPr txBox="1"/>
          <p:nvPr>
            <p:ph type="title"/>
          </p:nvPr>
        </p:nvSpPr>
        <p:spPr>
          <a:xfrm>
            <a:off x="304800" y="457200"/>
            <a:ext cx="8839200" cy="400050"/>
          </a:xfrm>
          <a:prstGeom prst="rect">
            <a:avLst/>
          </a:prstGeom>
          <a:noFill/>
          <a:ln>
            <a:noFill/>
          </a:ln>
        </p:spPr>
        <p:txBody>
          <a:bodyPr anchorCtr="0" anchor="ctr" bIns="44450" lIns="90475" spcFirstLastPara="1" rIns="90475" wrap="square" tIns="4445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3"/>
          <p:cNvSpPr txBox="1"/>
          <p:nvPr>
            <p:ph idx="1" type="body"/>
          </p:nvPr>
        </p:nvSpPr>
        <p:spPr>
          <a:xfrm rot="5400000">
            <a:off x="2771775" y="-1362075"/>
            <a:ext cx="3371850" cy="8153400"/>
          </a:xfrm>
          <a:prstGeom prst="rect">
            <a:avLst/>
          </a:prstGeom>
          <a:noFill/>
          <a:ln>
            <a:noFill/>
          </a:ln>
        </p:spPr>
        <p:txBody>
          <a:bodyPr anchorCtr="0" anchor="t" bIns="44450" lIns="90475" spcFirstLastPara="1" rIns="90475" wrap="square" tIns="4445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3" name="Shape 103"/>
        <p:cNvGrpSpPr/>
        <p:nvPr/>
      </p:nvGrpSpPr>
      <p:grpSpPr>
        <a:xfrm>
          <a:off x="0" y="0"/>
          <a:ext cx="0" cy="0"/>
          <a:chOff x="0" y="0"/>
          <a:chExt cx="0" cy="0"/>
        </a:xfrm>
      </p:grpSpPr>
      <p:sp>
        <p:nvSpPr>
          <p:cNvPr id="104" name="Google Shape;104;p24"/>
          <p:cNvSpPr txBox="1"/>
          <p:nvPr>
            <p:ph type="title"/>
          </p:nvPr>
        </p:nvSpPr>
        <p:spPr>
          <a:xfrm rot="5400000">
            <a:off x="6067425" y="1323975"/>
            <a:ext cx="3943350" cy="2209800"/>
          </a:xfrm>
          <a:prstGeom prst="rect">
            <a:avLst/>
          </a:prstGeom>
          <a:noFill/>
          <a:ln>
            <a:noFill/>
          </a:ln>
        </p:spPr>
        <p:txBody>
          <a:bodyPr anchorCtr="0" anchor="ctr" bIns="44450" lIns="90475" spcFirstLastPara="1" rIns="90475" wrap="square" tIns="4445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24"/>
          <p:cNvSpPr txBox="1"/>
          <p:nvPr>
            <p:ph idx="1" type="body"/>
          </p:nvPr>
        </p:nvSpPr>
        <p:spPr>
          <a:xfrm rot="5400000">
            <a:off x="1571625" y="-809625"/>
            <a:ext cx="3943350" cy="6477000"/>
          </a:xfrm>
          <a:prstGeom prst="rect">
            <a:avLst/>
          </a:prstGeom>
          <a:noFill/>
          <a:ln>
            <a:noFill/>
          </a:ln>
        </p:spPr>
        <p:txBody>
          <a:bodyPr anchorCtr="0" anchor="t" bIns="44450" lIns="90475" spcFirstLastPara="1" rIns="90475" wrap="square" tIns="4445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image" Target="../media/image8.jpg"/><Relationship Id="rId2" Type="http://schemas.openxmlformats.org/officeDocument/2006/relationships/image" Target="../media/image5.jpg"/><Relationship Id="rId3"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5" Type="http://schemas.openxmlformats.org/officeDocument/2006/relationships/theme" Target="../theme/theme2.xml"/><Relationship Id="rId14" Type="http://schemas.openxmlformats.org/officeDocument/2006/relationships/slideLayout" Target="../slideLayouts/slideLayout2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381000" y="1028700"/>
            <a:ext cx="8153400" cy="3371850"/>
          </a:xfrm>
          <a:prstGeom prst="rect">
            <a:avLst/>
          </a:prstGeom>
          <a:noFill/>
          <a:ln>
            <a:noFill/>
          </a:ln>
        </p:spPr>
        <p:txBody>
          <a:bodyPr anchorCtr="0" anchor="t" bIns="44450" lIns="90475" spcFirstLastPara="1" rIns="90475" wrap="square" tIns="44450">
            <a:noAutofit/>
          </a:bodyPr>
          <a:lstStyle>
            <a:lvl1pPr indent="-381000" lvl="0" marL="457200" marR="0" rtl="0" algn="l">
              <a:spcBef>
                <a:spcPts val="480"/>
              </a:spcBef>
              <a:spcAft>
                <a:spcPts val="0"/>
              </a:spcAft>
              <a:buClr>
                <a:srgbClr val="840C22"/>
              </a:buClr>
              <a:buSzPts val="2400"/>
              <a:buFont typeface="Noto Sans Symbols"/>
              <a:buChar char="▪"/>
              <a:defRPr b="0" i="0" sz="2400" u="none" cap="none" strike="noStrike">
                <a:solidFill>
                  <a:schemeClr val="dk1"/>
                </a:solidFill>
                <a:latin typeface="Verdana"/>
                <a:ea typeface="Verdana"/>
                <a:cs typeface="Verdana"/>
                <a:sym typeface="Verdana"/>
              </a:defRPr>
            </a:lvl1pPr>
            <a:lvl2pPr indent="-355600" lvl="1" marL="914400" marR="0" rtl="0" algn="l">
              <a:spcBef>
                <a:spcPts val="400"/>
              </a:spcBef>
              <a:spcAft>
                <a:spcPts val="0"/>
              </a:spcAft>
              <a:buClr>
                <a:srgbClr val="840C22"/>
              </a:buClr>
              <a:buSzPts val="2000"/>
              <a:buFont typeface="Times"/>
              <a:buChar char="•"/>
              <a:defRPr b="0" i="0" sz="2000" u="none" cap="none" strike="noStrike">
                <a:solidFill>
                  <a:schemeClr val="dk1"/>
                </a:solidFill>
                <a:latin typeface="Verdana"/>
                <a:ea typeface="Verdana"/>
                <a:cs typeface="Verdana"/>
                <a:sym typeface="Verdana"/>
              </a:defRPr>
            </a:lvl2pPr>
            <a:lvl3pPr indent="-355600" lvl="2" marL="1371600" marR="0" rtl="0" algn="l">
              <a:spcBef>
                <a:spcPts val="400"/>
              </a:spcBef>
              <a:spcAft>
                <a:spcPts val="0"/>
              </a:spcAft>
              <a:buClr>
                <a:srgbClr val="840C22"/>
              </a:buClr>
              <a:buSzPts val="2000"/>
              <a:buFont typeface="Times"/>
              <a:buChar char="•"/>
              <a:defRPr b="0" i="0" sz="2000" u="none" cap="none" strike="noStrike">
                <a:solidFill>
                  <a:schemeClr val="dk1"/>
                </a:solidFill>
                <a:latin typeface="Verdana"/>
                <a:ea typeface="Verdana"/>
                <a:cs typeface="Verdana"/>
                <a:sym typeface="Verdana"/>
              </a:defRPr>
            </a:lvl3pPr>
            <a:lvl4pPr indent="-342900" lvl="3" marL="1828800" marR="0" rtl="0" algn="l">
              <a:spcBef>
                <a:spcPts val="360"/>
              </a:spcBef>
              <a:spcAft>
                <a:spcPts val="0"/>
              </a:spcAft>
              <a:buClr>
                <a:srgbClr val="840C22"/>
              </a:buClr>
              <a:buSzPts val="1800"/>
              <a:buFont typeface="Times"/>
              <a:buChar char="•"/>
              <a:defRPr b="0" i="0" sz="1800" u="none" cap="none" strike="noStrike">
                <a:solidFill>
                  <a:schemeClr val="dk1"/>
                </a:solidFill>
                <a:latin typeface="Verdana"/>
                <a:ea typeface="Verdana"/>
                <a:cs typeface="Verdana"/>
                <a:sym typeface="Verdana"/>
              </a:defRPr>
            </a:lvl4pPr>
            <a:lvl5pPr indent="-330200" lvl="4" marL="2286000" marR="0" rtl="0" algn="l">
              <a:spcBef>
                <a:spcPts val="320"/>
              </a:spcBef>
              <a:spcAft>
                <a:spcPts val="0"/>
              </a:spcAft>
              <a:buClr>
                <a:srgbClr val="840C22"/>
              </a:buClr>
              <a:buSzPts val="1600"/>
              <a:buFont typeface="Times"/>
              <a:buChar char="•"/>
              <a:defRPr b="0" i="0" sz="1600" u="none" cap="none" strike="noStrike">
                <a:solidFill>
                  <a:schemeClr val="dk1"/>
                </a:solidFill>
                <a:latin typeface="Verdana"/>
                <a:ea typeface="Verdana"/>
                <a:cs typeface="Verdana"/>
                <a:sym typeface="Verdana"/>
              </a:defRPr>
            </a:lvl5pPr>
            <a:lvl6pPr indent="-330200" lvl="5" marL="2743200" marR="0" rtl="0" algn="l">
              <a:spcBef>
                <a:spcPts val="320"/>
              </a:spcBef>
              <a:spcAft>
                <a:spcPts val="0"/>
              </a:spcAft>
              <a:buClr>
                <a:srgbClr val="840C22"/>
              </a:buClr>
              <a:buSzPts val="1600"/>
              <a:buFont typeface="Times"/>
              <a:buChar char="•"/>
              <a:defRPr b="0" i="0" sz="1600" u="none" cap="none" strike="noStrike">
                <a:solidFill>
                  <a:schemeClr val="dk1"/>
                </a:solidFill>
                <a:latin typeface="Verdana"/>
                <a:ea typeface="Verdana"/>
                <a:cs typeface="Verdana"/>
                <a:sym typeface="Verdana"/>
              </a:defRPr>
            </a:lvl6pPr>
            <a:lvl7pPr indent="-330200" lvl="6" marL="3200400" marR="0" rtl="0" algn="l">
              <a:spcBef>
                <a:spcPts val="320"/>
              </a:spcBef>
              <a:spcAft>
                <a:spcPts val="0"/>
              </a:spcAft>
              <a:buClr>
                <a:srgbClr val="840C22"/>
              </a:buClr>
              <a:buSzPts val="1600"/>
              <a:buFont typeface="Times"/>
              <a:buChar char="•"/>
              <a:defRPr b="0" i="0" sz="1600" u="none" cap="none" strike="noStrike">
                <a:solidFill>
                  <a:schemeClr val="dk1"/>
                </a:solidFill>
                <a:latin typeface="Verdana"/>
                <a:ea typeface="Verdana"/>
                <a:cs typeface="Verdana"/>
                <a:sym typeface="Verdana"/>
              </a:defRPr>
            </a:lvl7pPr>
            <a:lvl8pPr indent="-330200" lvl="7" marL="3657600" marR="0" rtl="0" algn="l">
              <a:spcBef>
                <a:spcPts val="320"/>
              </a:spcBef>
              <a:spcAft>
                <a:spcPts val="0"/>
              </a:spcAft>
              <a:buClr>
                <a:srgbClr val="840C22"/>
              </a:buClr>
              <a:buSzPts val="1600"/>
              <a:buFont typeface="Times"/>
              <a:buChar char="•"/>
              <a:defRPr b="0" i="0" sz="1600" u="none" cap="none" strike="noStrike">
                <a:solidFill>
                  <a:schemeClr val="dk1"/>
                </a:solidFill>
                <a:latin typeface="Verdana"/>
                <a:ea typeface="Verdana"/>
                <a:cs typeface="Verdana"/>
                <a:sym typeface="Verdana"/>
              </a:defRPr>
            </a:lvl8pPr>
            <a:lvl9pPr indent="-330200" lvl="8" marL="4114800" marR="0" rtl="0" algn="l">
              <a:spcBef>
                <a:spcPts val="320"/>
              </a:spcBef>
              <a:spcAft>
                <a:spcPts val="0"/>
              </a:spcAft>
              <a:buClr>
                <a:srgbClr val="840C22"/>
              </a:buClr>
              <a:buSzPts val="1600"/>
              <a:buFont typeface="Times"/>
              <a:buChar char="•"/>
              <a:defRPr b="0" i="0" sz="1600" u="none" cap="none" strike="noStrike">
                <a:solidFill>
                  <a:schemeClr val="dk1"/>
                </a:solidFill>
                <a:latin typeface="Verdana"/>
                <a:ea typeface="Verdana"/>
                <a:cs typeface="Verdana"/>
                <a:sym typeface="Verdana"/>
              </a:defRPr>
            </a:lvl9pPr>
          </a:lstStyle>
          <a:p/>
        </p:txBody>
      </p:sp>
      <p:sp>
        <p:nvSpPr>
          <p:cNvPr id="52" name="Google Shape;52;p13"/>
          <p:cNvSpPr txBox="1"/>
          <p:nvPr>
            <p:ph type="title"/>
          </p:nvPr>
        </p:nvSpPr>
        <p:spPr>
          <a:xfrm>
            <a:off x="304800" y="457200"/>
            <a:ext cx="8839200" cy="400050"/>
          </a:xfrm>
          <a:prstGeom prst="rect">
            <a:avLst/>
          </a:prstGeom>
          <a:noFill/>
          <a:ln>
            <a:noFill/>
          </a:ln>
        </p:spPr>
        <p:txBody>
          <a:bodyPr anchorCtr="0" anchor="ctr" bIns="44450" lIns="90475" spcFirstLastPara="1" rIns="90475" wrap="square" tIns="44450">
            <a:noAutofit/>
          </a:bodyPr>
          <a:lstStyle>
            <a:lvl1pPr lvl="0" marR="0" rtl="0" algn="l">
              <a:spcBef>
                <a:spcPts val="0"/>
              </a:spcBef>
              <a:spcAft>
                <a:spcPts val="0"/>
              </a:spcAft>
              <a:buSzPts val="1400"/>
              <a:buNone/>
              <a:defRPr b="0" i="0" sz="3000" u="none" cap="none" strike="noStrike">
                <a:solidFill>
                  <a:srgbClr val="881C1C"/>
                </a:solidFill>
                <a:latin typeface="Georgia"/>
                <a:ea typeface="Georgia"/>
                <a:cs typeface="Georgia"/>
                <a:sym typeface="Georgia"/>
              </a:defRPr>
            </a:lvl1pPr>
            <a:lvl2pPr lvl="1" marR="0" rtl="0" algn="l">
              <a:spcBef>
                <a:spcPts val="0"/>
              </a:spcBef>
              <a:spcAft>
                <a:spcPts val="0"/>
              </a:spcAft>
              <a:buSzPts val="1400"/>
              <a:buNone/>
              <a:defRPr b="0" i="0" sz="3000" u="none" cap="none" strike="noStrike">
                <a:solidFill>
                  <a:srgbClr val="881C1C"/>
                </a:solidFill>
                <a:latin typeface="Georgia"/>
                <a:ea typeface="Georgia"/>
                <a:cs typeface="Georgia"/>
                <a:sym typeface="Georgia"/>
              </a:defRPr>
            </a:lvl2pPr>
            <a:lvl3pPr lvl="2" marR="0" rtl="0" algn="l">
              <a:spcBef>
                <a:spcPts val="0"/>
              </a:spcBef>
              <a:spcAft>
                <a:spcPts val="0"/>
              </a:spcAft>
              <a:buSzPts val="1400"/>
              <a:buNone/>
              <a:defRPr b="0" i="0" sz="3000" u="none" cap="none" strike="noStrike">
                <a:solidFill>
                  <a:srgbClr val="881C1C"/>
                </a:solidFill>
                <a:latin typeface="Georgia"/>
                <a:ea typeface="Georgia"/>
                <a:cs typeface="Georgia"/>
                <a:sym typeface="Georgia"/>
              </a:defRPr>
            </a:lvl3pPr>
            <a:lvl4pPr lvl="3" marR="0" rtl="0" algn="l">
              <a:spcBef>
                <a:spcPts val="0"/>
              </a:spcBef>
              <a:spcAft>
                <a:spcPts val="0"/>
              </a:spcAft>
              <a:buSzPts val="1400"/>
              <a:buNone/>
              <a:defRPr b="0" i="0" sz="3000" u="none" cap="none" strike="noStrike">
                <a:solidFill>
                  <a:srgbClr val="881C1C"/>
                </a:solidFill>
                <a:latin typeface="Georgia"/>
                <a:ea typeface="Georgia"/>
                <a:cs typeface="Georgia"/>
                <a:sym typeface="Georgia"/>
              </a:defRPr>
            </a:lvl4pPr>
            <a:lvl5pPr lvl="4" marR="0" rtl="0" algn="l">
              <a:spcBef>
                <a:spcPts val="0"/>
              </a:spcBef>
              <a:spcAft>
                <a:spcPts val="0"/>
              </a:spcAft>
              <a:buSzPts val="1400"/>
              <a:buNone/>
              <a:defRPr b="0" i="0" sz="3000" u="none" cap="none" strike="noStrike">
                <a:solidFill>
                  <a:srgbClr val="881C1C"/>
                </a:solidFill>
                <a:latin typeface="Georgia"/>
                <a:ea typeface="Georgia"/>
                <a:cs typeface="Georgia"/>
                <a:sym typeface="Georgia"/>
              </a:defRPr>
            </a:lvl5pPr>
            <a:lvl6pPr lvl="5" marR="0" rtl="0" algn="l">
              <a:spcBef>
                <a:spcPts val="0"/>
              </a:spcBef>
              <a:spcAft>
                <a:spcPts val="0"/>
              </a:spcAft>
              <a:buSzPts val="1400"/>
              <a:buNone/>
              <a:defRPr b="0" i="0" sz="3000" u="none" cap="none" strike="noStrike">
                <a:solidFill>
                  <a:srgbClr val="881C1C"/>
                </a:solidFill>
                <a:latin typeface="Georgia"/>
                <a:ea typeface="Georgia"/>
                <a:cs typeface="Georgia"/>
                <a:sym typeface="Georgia"/>
              </a:defRPr>
            </a:lvl6pPr>
            <a:lvl7pPr lvl="6" marR="0" rtl="0" algn="l">
              <a:spcBef>
                <a:spcPts val="0"/>
              </a:spcBef>
              <a:spcAft>
                <a:spcPts val="0"/>
              </a:spcAft>
              <a:buSzPts val="1400"/>
              <a:buNone/>
              <a:defRPr b="0" i="0" sz="3000" u="none" cap="none" strike="noStrike">
                <a:solidFill>
                  <a:srgbClr val="881C1C"/>
                </a:solidFill>
                <a:latin typeface="Georgia"/>
                <a:ea typeface="Georgia"/>
                <a:cs typeface="Georgia"/>
                <a:sym typeface="Georgia"/>
              </a:defRPr>
            </a:lvl7pPr>
            <a:lvl8pPr lvl="7" marR="0" rtl="0" algn="l">
              <a:spcBef>
                <a:spcPts val="0"/>
              </a:spcBef>
              <a:spcAft>
                <a:spcPts val="0"/>
              </a:spcAft>
              <a:buSzPts val="1400"/>
              <a:buNone/>
              <a:defRPr b="0" i="0" sz="3000" u="none" cap="none" strike="noStrike">
                <a:solidFill>
                  <a:srgbClr val="881C1C"/>
                </a:solidFill>
                <a:latin typeface="Georgia"/>
                <a:ea typeface="Georgia"/>
                <a:cs typeface="Georgia"/>
                <a:sym typeface="Georgia"/>
              </a:defRPr>
            </a:lvl8pPr>
            <a:lvl9pPr lvl="8" marR="0" rtl="0" algn="l">
              <a:spcBef>
                <a:spcPts val="0"/>
              </a:spcBef>
              <a:spcAft>
                <a:spcPts val="0"/>
              </a:spcAft>
              <a:buSzPts val="1400"/>
              <a:buNone/>
              <a:defRPr b="0" i="0" sz="3000" u="none" cap="none" strike="noStrike">
                <a:solidFill>
                  <a:srgbClr val="881C1C"/>
                </a:solidFill>
                <a:latin typeface="Georgia"/>
                <a:ea typeface="Georgia"/>
                <a:cs typeface="Georgia"/>
                <a:sym typeface="Georgia"/>
              </a:defRPr>
            </a:lvl9pPr>
          </a:lstStyle>
          <a:p/>
        </p:txBody>
      </p:sp>
      <p:sp>
        <p:nvSpPr>
          <p:cNvPr id="53" name="Google Shape;53;p13"/>
          <p:cNvSpPr/>
          <p:nvPr/>
        </p:nvSpPr>
        <p:spPr>
          <a:xfrm>
            <a:off x="6156325" y="4457700"/>
            <a:ext cx="3013075" cy="3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mo"/>
              <a:ea typeface="Arimo"/>
              <a:cs typeface="Arimo"/>
              <a:sym typeface="Arimo"/>
            </a:endParaRPr>
          </a:p>
        </p:txBody>
      </p:sp>
      <p:cxnSp>
        <p:nvCxnSpPr>
          <p:cNvPr id="54" name="Google Shape;54;p13"/>
          <p:cNvCxnSpPr/>
          <p:nvPr/>
        </p:nvCxnSpPr>
        <p:spPr>
          <a:xfrm>
            <a:off x="0" y="914400"/>
            <a:ext cx="9144000" cy="0"/>
          </a:xfrm>
          <a:prstGeom prst="straightConnector1">
            <a:avLst/>
          </a:prstGeom>
          <a:noFill/>
          <a:ln cap="flat" cmpd="sng" w="12700">
            <a:solidFill>
              <a:schemeClr val="dk1"/>
            </a:solidFill>
            <a:prstDash val="solid"/>
            <a:round/>
            <a:headEnd len="med" w="med" type="none"/>
            <a:tailEnd len="med" w="med" type="none"/>
          </a:ln>
        </p:spPr>
      </p:cxnSp>
      <p:pic>
        <p:nvPicPr>
          <p:cNvPr descr="Untitled-1.jpg                                                 00000893 keithpaul                      BC07756D:" id="55" name="Google Shape;55;p13"/>
          <p:cNvPicPr preferRelativeResize="0"/>
          <p:nvPr/>
        </p:nvPicPr>
        <p:blipFill rotWithShape="1">
          <a:blip r:embed="rId1">
            <a:alphaModFix/>
          </a:blip>
          <a:srcRect b="0" l="0" r="0" t="0"/>
          <a:stretch/>
        </p:blipFill>
        <p:spPr>
          <a:xfrm>
            <a:off x="0" y="0"/>
            <a:ext cx="9144000" cy="342900"/>
          </a:xfrm>
          <a:prstGeom prst="rect">
            <a:avLst/>
          </a:prstGeom>
          <a:noFill/>
          <a:ln>
            <a:noFill/>
          </a:ln>
        </p:spPr>
      </p:pic>
      <p:pic>
        <p:nvPicPr>
          <p:cNvPr descr="A [blk-201].jpg                                                00000893 keithpaul                      BC07756D:" id="56" name="Google Shape;56;p13"/>
          <p:cNvPicPr preferRelativeResize="0"/>
          <p:nvPr/>
        </p:nvPicPr>
        <p:blipFill rotWithShape="1">
          <a:blip r:embed="rId2">
            <a:alphaModFix/>
          </a:blip>
          <a:srcRect b="0" l="0" r="0" t="0"/>
          <a:stretch/>
        </p:blipFill>
        <p:spPr>
          <a:xfrm>
            <a:off x="152400" y="85725"/>
            <a:ext cx="1944291" cy="257175"/>
          </a:xfrm>
          <a:prstGeom prst="rect">
            <a:avLst/>
          </a:prstGeom>
          <a:noFill/>
          <a:ln>
            <a:noFill/>
          </a:ln>
        </p:spPr>
      </p:pic>
      <p:pic>
        <p:nvPicPr>
          <p:cNvPr id="57" name="Google Shape;57;p13"/>
          <p:cNvPicPr preferRelativeResize="0"/>
          <p:nvPr/>
        </p:nvPicPr>
        <p:blipFill rotWithShape="1">
          <a:blip r:embed="rId3">
            <a:alphaModFix/>
          </a:blip>
          <a:srcRect b="0" l="0" r="0" t="0"/>
          <a:stretch/>
        </p:blipFill>
        <p:spPr>
          <a:xfrm>
            <a:off x="0" y="4514850"/>
            <a:ext cx="9144000" cy="581025"/>
          </a:xfrm>
          <a:prstGeom prst="rect">
            <a:avLst/>
          </a:prstGeom>
          <a:noFill/>
          <a:ln>
            <a:noFill/>
          </a:ln>
        </p:spPr>
      </p:pic>
      <p:sp>
        <p:nvSpPr>
          <p:cNvPr id="58" name="Google Shape;58;p13"/>
          <p:cNvSpPr txBox="1"/>
          <p:nvPr/>
        </p:nvSpPr>
        <p:spPr>
          <a:xfrm>
            <a:off x="6516800" y="4629150"/>
            <a:ext cx="2474700" cy="232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solidFill>
                  <a:schemeClr val="dk1"/>
                </a:solidFill>
                <a:latin typeface="Verdana"/>
                <a:ea typeface="Verdana"/>
                <a:cs typeface="Verdana"/>
                <a:sym typeface="Verdana"/>
              </a:rPr>
              <a:t>Advisor: Professor Anwar</a:t>
            </a:r>
            <a:endParaRPr b="1" sz="2400">
              <a:solidFill>
                <a:srgbClr val="336699"/>
              </a:solidFill>
              <a:latin typeface="Verdana"/>
              <a:ea typeface="Verdana"/>
              <a:cs typeface="Verdana"/>
              <a:sym typeface="Verdana"/>
            </a:endParaRPr>
          </a:p>
        </p:txBody>
      </p:sp>
      <p:sp>
        <p:nvSpPr>
          <p:cNvPr id="59" name="Google Shape;59;p13"/>
          <p:cNvSpPr/>
          <p:nvPr/>
        </p:nvSpPr>
        <p:spPr>
          <a:xfrm>
            <a:off x="152400" y="4629150"/>
            <a:ext cx="3084513" cy="229791"/>
          </a:xfrm>
          <a:prstGeom prst="rect">
            <a:avLst/>
          </a:prstGeom>
          <a:noFill/>
          <a:ln>
            <a:noFill/>
          </a:ln>
        </p:spPr>
        <p:txBody>
          <a:bodyPr anchorCtr="0" anchor="t" bIns="44450" lIns="90475" spcFirstLastPara="1" rIns="90475" wrap="square" tIns="44450">
            <a:noAutofit/>
          </a:bodyPr>
          <a:lstStyle/>
          <a:p>
            <a:pPr indent="0" lvl="0" marL="0" marR="0" rtl="0" algn="l">
              <a:spcBef>
                <a:spcPts val="0"/>
              </a:spcBef>
              <a:spcAft>
                <a:spcPts val="0"/>
              </a:spcAft>
              <a:buNone/>
            </a:pPr>
            <a:r>
              <a:rPr lang="en">
                <a:solidFill>
                  <a:schemeClr val="dk1"/>
                </a:solidFill>
                <a:latin typeface="Verdana"/>
                <a:ea typeface="Verdana"/>
                <a:cs typeface="Verdana"/>
                <a:sym typeface="Verdana"/>
              </a:rPr>
              <a:t>Senior Design Project 2021</a:t>
            </a:r>
            <a:endParaRPr sz="1400">
              <a:solidFill>
                <a:srgbClr val="0B3D91"/>
              </a:solidFill>
              <a:latin typeface="Arial"/>
              <a:ea typeface="Arial"/>
              <a:cs typeface="Arial"/>
              <a:sym typeface="Arial"/>
            </a:endParaRPr>
          </a:p>
        </p:txBody>
      </p:sp>
      <p:cxnSp>
        <p:nvCxnSpPr>
          <p:cNvPr id="60" name="Google Shape;60;p13"/>
          <p:cNvCxnSpPr/>
          <p:nvPr/>
        </p:nvCxnSpPr>
        <p:spPr>
          <a:xfrm>
            <a:off x="0" y="4572000"/>
            <a:ext cx="9144000" cy="0"/>
          </a:xfrm>
          <a:prstGeom prst="straightConnector1">
            <a:avLst/>
          </a:prstGeom>
          <a:noFill/>
          <a:ln cap="flat" cmpd="sng" w="12700">
            <a:solidFill>
              <a:schemeClr val="dk1"/>
            </a:solidFill>
            <a:prstDash val="solid"/>
            <a:round/>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5"/>
          <p:cNvSpPr txBox="1"/>
          <p:nvPr>
            <p:ph idx="1" type="subTitle"/>
          </p:nvPr>
        </p:nvSpPr>
        <p:spPr>
          <a:xfrm>
            <a:off x="1790700" y="2343150"/>
            <a:ext cx="5562600" cy="1314600"/>
          </a:xfrm>
          <a:prstGeom prst="rect">
            <a:avLst/>
          </a:prstGeom>
          <a:noFill/>
          <a:ln>
            <a:noFill/>
          </a:ln>
        </p:spPr>
        <p:txBody>
          <a:bodyPr anchorCtr="0" anchor="t" bIns="44450" lIns="90475" spcFirstLastPara="1" rIns="90475" wrap="square" tIns="44450">
            <a:noAutofit/>
          </a:bodyPr>
          <a:lstStyle/>
          <a:p>
            <a:pPr indent="0" lvl="1" marL="0" rtl="0" algn="ctr">
              <a:spcBef>
                <a:spcPts val="0"/>
              </a:spcBef>
              <a:spcAft>
                <a:spcPts val="0"/>
              </a:spcAft>
              <a:buSzPts val="2000"/>
              <a:buFont typeface="Times"/>
              <a:buNone/>
            </a:pPr>
            <a:r>
              <a:rPr lang="en"/>
              <a:t>Preliminary Design Review</a:t>
            </a:r>
            <a:endParaRPr/>
          </a:p>
          <a:p>
            <a:pPr indent="0" lvl="1" marL="0" rtl="0" algn="ctr">
              <a:spcBef>
                <a:spcPts val="0"/>
              </a:spcBef>
              <a:spcAft>
                <a:spcPts val="0"/>
              </a:spcAft>
              <a:buSzPts val="2000"/>
              <a:buFont typeface="Times"/>
              <a:buNone/>
            </a:pPr>
            <a:r>
              <a:t/>
            </a:r>
            <a:endParaRPr/>
          </a:p>
          <a:p>
            <a:pPr indent="0" lvl="1" marL="0" rtl="0" algn="ctr">
              <a:spcBef>
                <a:spcPts val="0"/>
              </a:spcBef>
              <a:spcAft>
                <a:spcPts val="0"/>
              </a:spcAft>
              <a:buSzPts val="2000"/>
              <a:buFont typeface="Times"/>
              <a:buNone/>
            </a:pPr>
            <a:r>
              <a:t/>
            </a:r>
            <a:endParaRPr/>
          </a:p>
          <a:p>
            <a:pPr indent="0" lvl="1" marL="0" rtl="0" algn="ctr">
              <a:spcBef>
                <a:spcPts val="0"/>
              </a:spcBef>
              <a:spcAft>
                <a:spcPts val="0"/>
              </a:spcAft>
              <a:buSzPts val="2000"/>
              <a:buFont typeface="Times"/>
              <a:buNone/>
            </a:pPr>
            <a:r>
              <a:rPr lang="en"/>
              <a:t>Team 19</a:t>
            </a:r>
            <a:endParaRPr/>
          </a:p>
        </p:txBody>
      </p:sp>
      <p:sp>
        <p:nvSpPr>
          <p:cNvPr id="111" name="Google Shape;111;p25"/>
          <p:cNvSpPr txBox="1"/>
          <p:nvPr>
            <p:ph type="ctrTitle"/>
          </p:nvPr>
        </p:nvSpPr>
        <p:spPr>
          <a:xfrm>
            <a:off x="1143000" y="1085850"/>
            <a:ext cx="6858000" cy="857400"/>
          </a:xfrm>
          <a:prstGeom prst="rect">
            <a:avLst/>
          </a:prstGeom>
          <a:noFill/>
          <a:ln>
            <a:noFill/>
          </a:ln>
        </p:spPr>
        <p:txBody>
          <a:bodyPr anchorCtr="0" anchor="ctr" bIns="44450" lIns="90475" spcFirstLastPara="1" rIns="90475" wrap="square" tIns="44450">
            <a:noAutofit/>
          </a:bodyPr>
          <a:lstStyle/>
          <a:p>
            <a:pPr indent="0" lvl="0" marL="0" rtl="0" algn="ctr">
              <a:spcBef>
                <a:spcPts val="0"/>
              </a:spcBef>
              <a:spcAft>
                <a:spcPts val="0"/>
              </a:spcAft>
              <a:buNone/>
            </a:pPr>
            <a:r>
              <a:rPr lang="en"/>
              <a:t>TrueTouch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4"/>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Proposed Solution: TrueTouch</a:t>
            </a:r>
            <a:endParaRPr/>
          </a:p>
        </p:txBody>
      </p:sp>
      <p:sp>
        <p:nvSpPr>
          <p:cNvPr id="181" name="Google Shape;181;p34"/>
          <p:cNvSpPr txBox="1"/>
          <p:nvPr>
            <p:ph idx="1" type="body"/>
          </p:nvPr>
        </p:nvSpPr>
        <p:spPr>
          <a:xfrm>
            <a:off x="381000" y="10287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a:t>Combining both: feeling of shape and impact </a:t>
            </a:r>
            <a:endParaRPr/>
          </a:p>
          <a:p>
            <a:pPr indent="-330200" lvl="0" marL="457200" rtl="0" algn="l">
              <a:spcBef>
                <a:spcPts val="0"/>
              </a:spcBef>
              <a:spcAft>
                <a:spcPts val="0"/>
              </a:spcAft>
              <a:buSzPts val="1600"/>
              <a:buChar char="▪"/>
            </a:pPr>
            <a:r>
              <a:rPr lang="en"/>
              <a:t>Controller free</a:t>
            </a:r>
            <a:endParaRPr/>
          </a:p>
          <a:p>
            <a:pPr indent="-330200" lvl="0" marL="457200" rtl="0" algn="l">
              <a:spcBef>
                <a:spcPts val="0"/>
              </a:spcBef>
              <a:spcAft>
                <a:spcPts val="0"/>
              </a:spcAft>
              <a:buSzPts val="1600"/>
              <a:buChar char="▪"/>
            </a:pPr>
            <a:r>
              <a:rPr lang="en"/>
              <a:t>Lightweight glove, extending onto the arm</a:t>
            </a:r>
            <a:endParaRPr/>
          </a:p>
          <a:p>
            <a:pPr indent="-330200" lvl="0" marL="457200" rtl="0" algn="l">
              <a:spcBef>
                <a:spcPts val="0"/>
              </a:spcBef>
              <a:spcAft>
                <a:spcPts val="0"/>
              </a:spcAft>
              <a:buSzPts val="1600"/>
              <a:buChar char="▪"/>
            </a:pPr>
            <a:r>
              <a:rPr lang="en"/>
              <a:t>Integrate with Vive Hand Tracking SDK</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pic>
        <p:nvPicPr>
          <p:cNvPr id="182" name="Google Shape;182;p34"/>
          <p:cNvPicPr preferRelativeResize="0"/>
          <p:nvPr/>
        </p:nvPicPr>
        <p:blipFill>
          <a:blip r:embed="rId3">
            <a:alphaModFix/>
          </a:blip>
          <a:stretch>
            <a:fillRect/>
          </a:stretch>
        </p:blipFill>
        <p:spPr>
          <a:xfrm>
            <a:off x="1335200" y="2847849"/>
            <a:ext cx="2742824" cy="1577625"/>
          </a:xfrm>
          <a:prstGeom prst="rect">
            <a:avLst/>
          </a:prstGeom>
          <a:noFill/>
          <a:ln>
            <a:noFill/>
          </a:ln>
        </p:spPr>
      </p:pic>
      <p:pic>
        <p:nvPicPr>
          <p:cNvPr id="183" name="Google Shape;183;p34"/>
          <p:cNvPicPr preferRelativeResize="0"/>
          <p:nvPr/>
        </p:nvPicPr>
        <p:blipFill>
          <a:blip r:embed="rId4">
            <a:alphaModFix/>
          </a:blip>
          <a:stretch>
            <a:fillRect/>
          </a:stretch>
        </p:blipFill>
        <p:spPr>
          <a:xfrm>
            <a:off x="5366150" y="2571750"/>
            <a:ext cx="1828972" cy="1828950"/>
          </a:xfrm>
          <a:prstGeom prst="rect">
            <a:avLst/>
          </a:prstGeom>
          <a:noFill/>
          <a:ln>
            <a:noFill/>
          </a:ln>
        </p:spPr>
      </p:pic>
      <p:sp>
        <p:nvSpPr>
          <p:cNvPr id="184" name="Google Shape;184;p34"/>
          <p:cNvSpPr txBox="1"/>
          <p:nvPr/>
        </p:nvSpPr>
        <p:spPr>
          <a:xfrm>
            <a:off x="5213750" y="4152600"/>
            <a:ext cx="2322900" cy="24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Verdana"/>
                <a:ea typeface="Verdana"/>
                <a:cs typeface="Verdana"/>
                <a:sym typeface="Verdana"/>
              </a:rPr>
              <a:t>Ringer R507-09 Duty Gloves</a:t>
            </a:r>
            <a:endParaRPr sz="1100">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5"/>
          <p:cNvPicPr preferRelativeResize="0"/>
          <p:nvPr/>
        </p:nvPicPr>
        <p:blipFill>
          <a:blip r:embed="rId3">
            <a:alphaModFix/>
          </a:blip>
          <a:stretch>
            <a:fillRect/>
          </a:stretch>
        </p:blipFill>
        <p:spPr>
          <a:xfrm>
            <a:off x="5963150" y="2622750"/>
            <a:ext cx="2695400" cy="1833425"/>
          </a:xfrm>
          <a:prstGeom prst="rect">
            <a:avLst/>
          </a:prstGeom>
          <a:noFill/>
          <a:ln>
            <a:noFill/>
          </a:ln>
        </p:spPr>
      </p:pic>
      <p:sp>
        <p:nvSpPr>
          <p:cNvPr id="190" name="Google Shape;190;p35"/>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TrueTouch’s </a:t>
            </a:r>
            <a:r>
              <a:rPr lang="en"/>
              <a:t>“</a:t>
            </a:r>
            <a:r>
              <a:rPr lang="en"/>
              <a:t>Braking System</a:t>
            </a:r>
            <a:r>
              <a:rPr lang="en"/>
              <a:t>”</a:t>
            </a:r>
            <a:endParaRPr/>
          </a:p>
        </p:txBody>
      </p:sp>
      <p:sp>
        <p:nvSpPr>
          <p:cNvPr id="191" name="Google Shape;191;p35"/>
          <p:cNvSpPr txBox="1"/>
          <p:nvPr>
            <p:ph idx="1" type="body"/>
          </p:nvPr>
        </p:nvSpPr>
        <p:spPr>
          <a:xfrm>
            <a:off x="233100" y="1042650"/>
            <a:ext cx="8677800" cy="34767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sz="1600"/>
              <a:t>System is mounted on the top of the forearm </a:t>
            </a:r>
            <a:endParaRPr sz="1600"/>
          </a:p>
          <a:p>
            <a:pPr indent="-330200" lvl="0" marL="457200" rtl="0" algn="l">
              <a:spcBef>
                <a:spcPts val="0"/>
              </a:spcBef>
              <a:spcAft>
                <a:spcPts val="0"/>
              </a:spcAft>
              <a:buSzPts val="1600"/>
              <a:buChar char="▪"/>
            </a:pPr>
            <a:r>
              <a:rPr lang="en" sz="1600"/>
              <a:t>Retractable string attached to the back of each fingertip</a:t>
            </a:r>
            <a:endParaRPr sz="1600"/>
          </a:p>
          <a:p>
            <a:pPr indent="-330200" lvl="0" marL="457200" rtl="0" algn="l">
              <a:spcBef>
                <a:spcPts val="0"/>
              </a:spcBef>
              <a:spcAft>
                <a:spcPts val="0"/>
              </a:spcAft>
              <a:buSzPts val="1600"/>
              <a:buChar char="▪"/>
            </a:pPr>
            <a:r>
              <a:rPr lang="en" sz="1600"/>
              <a:t>Length of the string attached to the back of the fingertips vary as you bend your finger</a:t>
            </a:r>
            <a:endParaRPr sz="1600"/>
          </a:p>
          <a:p>
            <a:pPr indent="-330200" lvl="0" marL="457200" rtl="0" algn="l">
              <a:spcBef>
                <a:spcPts val="0"/>
              </a:spcBef>
              <a:spcAft>
                <a:spcPts val="0"/>
              </a:spcAft>
              <a:buSzPts val="1600"/>
              <a:buChar char="▪"/>
            </a:pPr>
            <a:r>
              <a:rPr lang="en" sz="1600"/>
              <a:t>Limiting the length of a string along the back of your finger will limit how far you can bend</a:t>
            </a:r>
            <a:endParaRPr sz="1600"/>
          </a:p>
          <a:p>
            <a:pPr indent="-349250" lvl="0" marL="457200" rtl="0" algn="l">
              <a:spcBef>
                <a:spcPts val="0"/>
              </a:spcBef>
              <a:spcAft>
                <a:spcPts val="0"/>
              </a:spcAft>
              <a:buSzPts val="1900"/>
              <a:buChar char="▪"/>
            </a:pPr>
            <a:r>
              <a:rPr lang="en" sz="1600"/>
              <a:t>Using five ratchet and pawls to lock string length </a:t>
            </a:r>
            <a:r>
              <a:rPr lang="en" sz="1600"/>
              <a:t>(inspired by Wireality)</a:t>
            </a:r>
            <a:r>
              <a:rPr lang="en" sz="1900"/>
              <a:t> </a:t>
            </a:r>
            <a:endParaRPr sz="1900"/>
          </a:p>
          <a:p>
            <a:pPr indent="0" lvl="0" marL="457200" rtl="0" algn="l">
              <a:spcBef>
                <a:spcPts val="360"/>
              </a:spcBef>
              <a:spcAft>
                <a:spcPts val="0"/>
              </a:spcAft>
              <a:buNone/>
            </a:pPr>
            <a:r>
              <a:t/>
            </a:r>
            <a:endParaRPr sz="1900"/>
          </a:p>
        </p:txBody>
      </p:sp>
      <p:pic>
        <p:nvPicPr>
          <p:cNvPr id="192" name="Google Shape;192;p35"/>
          <p:cNvPicPr preferRelativeResize="0"/>
          <p:nvPr/>
        </p:nvPicPr>
        <p:blipFill>
          <a:blip r:embed="rId4">
            <a:alphaModFix/>
          </a:blip>
          <a:stretch>
            <a:fillRect/>
          </a:stretch>
        </p:blipFill>
        <p:spPr>
          <a:xfrm>
            <a:off x="4120570" y="3193020"/>
            <a:ext cx="1207650" cy="1207675"/>
          </a:xfrm>
          <a:prstGeom prst="rect">
            <a:avLst/>
          </a:prstGeom>
          <a:noFill/>
          <a:ln>
            <a:noFill/>
          </a:ln>
        </p:spPr>
      </p:pic>
      <p:pic>
        <p:nvPicPr>
          <p:cNvPr id="193" name="Google Shape;193;p35"/>
          <p:cNvPicPr preferRelativeResize="0"/>
          <p:nvPr/>
        </p:nvPicPr>
        <p:blipFill>
          <a:blip r:embed="rId5">
            <a:alphaModFix/>
          </a:blip>
          <a:stretch>
            <a:fillRect/>
          </a:stretch>
        </p:blipFill>
        <p:spPr>
          <a:xfrm>
            <a:off x="607098" y="3033875"/>
            <a:ext cx="2950850" cy="1422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6"/>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TrueTouch’s Vibrotactile System</a:t>
            </a:r>
            <a:endParaRPr/>
          </a:p>
        </p:txBody>
      </p:sp>
      <p:sp>
        <p:nvSpPr>
          <p:cNvPr id="199" name="Google Shape;199;p36"/>
          <p:cNvSpPr txBox="1"/>
          <p:nvPr>
            <p:ph idx="1" type="body"/>
          </p:nvPr>
        </p:nvSpPr>
        <p:spPr>
          <a:xfrm>
            <a:off x="381000" y="1028700"/>
            <a:ext cx="5199300" cy="3372000"/>
          </a:xfrm>
          <a:prstGeom prst="rect">
            <a:avLst/>
          </a:prstGeom>
        </p:spPr>
        <p:txBody>
          <a:bodyPr anchorCtr="0" anchor="t" bIns="44450" lIns="90475" spcFirstLastPara="1" rIns="90475" wrap="square" tIns="44450">
            <a:noAutofit/>
          </a:bodyPr>
          <a:lstStyle/>
          <a:p>
            <a:pPr indent="-349250" lvl="0" marL="457200" rtl="0" algn="l">
              <a:spcBef>
                <a:spcPts val="360"/>
              </a:spcBef>
              <a:spcAft>
                <a:spcPts val="0"/>
              </a:spcAft>
              <a:buSzPts val="1900"/>
              <a:buChar char="▪"/>
            </a:pPr>
            <a:r>
              <a:rPr lang="en" sz="1900"/>
              <a:t>Small </a:t>
            </a:r>
            <a:r>
              <a:rPr lang="en" sz="1900"/>
              <a:t>Eccentric Rotating Mass (ERM) motors will provide vibrations, simulating impact</a:t>
            </a:r>
            <a:endParaRPr sz="1900"/>
          </a:p>
          <a:p>
            <a:pPr indent="-349250" lvl="0" marL="457200" rtl="0" algn="l">
              <a:spcBef>
                <a:spcPts val="0"/>
              </a:spcBef>
              <a:spcAft>
                <a:spcPts val="0"/>
              </a:spcAft>
              <a:buSzPts val="1900"/>
              <a:buChar char="▪"/>
            </a:pPr>
            <a:r>
              <a:rPr lang="en" sz="1900"/>
              <a:t>ERM motors will be placed on palm and each finger to provide sensation of impact against hand</a:t>
            </a:r>
            <a:endParaRPr sz="1900"/>
          </a:p>
        </p:txBody>
      </p:sp>
      <p:pic>
        <p:nvPicPr>
          <p:cNvPr id="200" name="Google Shape;200;p36"/>
          <p:cNvPicPr preferRelativeResize="0"/>
          <p:nvPr/>
        </p:nvPicPr>
        <p:blipFill>
          <a:blip r:embed="rId3">
            <a:alphaModFix/>
          </a:blip>
          <a:stretch>
            <a:fillRect/>
          </a:stretch>
        </p:blipFill>
        <p:spPr>
          <a:xfrm>
            <a:off x="5580374" y="1258300"/>
            <a:ext cx="2954025" cy="29127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7"/>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Requirements</a:t>
            </a:r>
            <a:endParaRPr/>
          </a:p>
        </p:txBody>
      </p:sp>
      <p:sp>
        <p:nvSpPr>
          <p:cNvPr id="206" name="Google Shape;206;p37"/>
          <p:cNvSpPr txBox="1"/>
          <p:nvPr>
            <p:ph idx="1" type="body"/>
          </p:nvPr>
        </p:nvSpPr>
        <p:spPr>
          <a:xfrm>
            <a:off x="381000" y="10287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sz="1800"/>
              <a:t>Wireless system </a:t>
            </a:r>
            <a:endParaRPr sz="1800"/>
          </a:p>
          <a:p>
            <a:pPr indent="-330200" lvl="0" marL="457200" rtl="0" algn="l">
              <a:spcBef>
                <a:spcPts val="0"/>
              </a:spcBef>
              <a:spcAft>
                <a:spcPts val="0"/>
              </a:spcAft>
              <a:buSzPts val="1600"/>
              <a:buChar char="▪"/>
            </a:pPr>
            <a:r>
              <a:rPr lang="en" sz="1800"/>
              <a:t>Rechargeable battery of minimum 1 hour of life</a:t>
            </a:r>
            <a:endParaRPr sz="1800"/>
          </a:p>
          <a:p>
            <a:pPr indent="-330200" lvl="0" marL="457200" rtl="0" algn="l">
              <a:spcBef>
                <a:spcPts val="0"/>
              </a:spcBef>
              <a:spcAft>
                <a:spcPts val="0"/>
              </a:spcAft>
              <a:buSzPts val="1600"/>
              <a:buChar char="▪"/>
            </a:pPr>
            <a:r>
              <a:rPr lang="en" sz="1800"/>
              <a:t>Single glove with system weighs no more than 2lbs</a:t>
            </a:r>
            <a:endParaRPr sz="1800"/>
          </a:p>
          <a:p>
            <a:pPr indent="-330200" lvl="0" marL="457200" rtl="0" algn="l">
              <a:spcBef>
                <a:spcPts val="0"/>
              </a:spcBef>
              <a:spcAft>
                <a:spcPts val="0"/>
              </a:spcAft>
              <a:buSzPts val="1600"/>
              <a:buChar char="▪"/>
            </a:pPr>
            <a:r>
              <a:rPr lang="en" sz="1800"/>
              <a:t>Braking system and vibration activates within 100ms of seeing the object being touched in virtual world</a:t>
            </a:r>
            <a:endParaRPr sz="1800"/>
          </a:p>
          <a:p>
            <a:pPr indent="-330200" lvl="0" marL="457200" rtl="0" algn="l">
              <a:spcBef>
                <a:spcPts val="0"/>
              </a:spcBef>
              <a:spcAft>
                <a:spcPts val="0"/>
              </a:spcAft>
              <a:buSzPts val="1600"/>
              <a:buChar char="▪"/>
            </a:pPr>
            <a:r>
              <a:rPr lang="en" sz="1800"/>
              <a:t>Braking system able to withstand 20N of pulling force from finger-bending strength</a:t>
            </a:r>
            <a:endParaRPr sz="1800"/>
          </a:p>
          <a:p>
            <a:pPr indent="0" lvl="0" marL="0" rtl="0" algn="l">
              <a:spcBef>
                <a:spcPts val="360"/>
              </a:spcBef>
              <a:spcAft>
                <a:spcPts val="0"/>
              </a:spcAft>
              <a:buNone/>
            </a:pPr>
            <a:r>
              <a:rPr lang="en" sz="1600"/>
              <a:t> </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8"/>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Hardware Block Diagram</a:t>
            </a:r>
            <a:endParaRPr/>
          </a:p>
        </p:txBody>
      </p:sp>
      <p:pic>
        <p:nvPicPr>
          <p:cNvPr id="212" name="Google Shape;212;p38"/>
          <p:cNvPicPr preferRelativeResize="0"/>
          <p:nvPr/>
        </p:nvPicPr>
        <p:blipFill>
          <a:blip r:embed="rId3">
            <a:alphaModFix/>
          </a:blip>
          <a:stretch>
            <a:fillRect/>
          </a:stretch>
        </p:blipFill>
        <p:spPr>
          <a:xfrm>
            <a:off x="1202350" y="926525"/>
            <a:ext cx="6739275" cy="3582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9"/>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Software Block Diagram</a:t>
            </a:r>
            <a:endParaRPr/>
          </a:p>
        </p:txBody>
      </p:sp>
      <p:pic>
        <p:nvPicPr>
          <p:cNvPr id="218" name="Google Shape;218;p39"/>
          <p:cNvPicPr preferRelativeResize="0"/>
          <p:nvPr/>
        </p:nvPicPr>
        <p:blipFill>
          <a:blip r:embed="rId3">
            <a:alphaModFix/>
          </a:blip>
          <a:stretch>
            <a:fillRect/>
          </a:stretch>
        </p:blipFill>
        <p:spPr>
          <a:xfrm>
            <a:off x="1511813" y="918876"/>
            <a:ext cx="6120376" cy="35843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40"/>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Components- HTC Vive</a:t>
            </a:r>
            <a:endParaRPr/>
          </a:p>
        </p:txBody>
      </p:sp>
      <p:sp>
        <p:nvSpPr>
          <p:cNvPr id="224" name="Google Shape;224;p40"/>
          <p:cNvSpPr txBox="1"/>
          <p:nvPr>
            <p:ph idx="1" type="body"/>
          </p:nvPr>
        </p:nvSpPr>
        <p:spPr>
          <a:xfrm>
            <a:off x="381000" y="10287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a:t>One of the most popular headsets</a:t>
            </a:r>
            <a:endParaRPr/>
          </a:p>
          <a:p>
            <a:pPr indent="-330200" lvl="0" marL="457200" rtl="0" algn="l">
              <a:spcBef>
                <a:spcPts val="0"/>
              </a:spcBef>
              <a:spcAft>
                <a:spcPts val="0"/>
              </a:spcAft>
              <a:buSzPts val="1600"/>
              <a:buChar char="▪"/>
            </a:pPr>
            <a:r>
              <a:rPr lang="en"/>
              <a:t>Used for testing</a:t>
            </a:r>
            <a:endParaRPr/>
          </a:p>
          <a:p>
            <a:pPr indent="-330200" lvl="0" marL="457200" rtl="0" algn="l">
              <a:spcBef>
                <a:spcPts val="0"/>
              </a:spcBef>
              <a:spcAft>
                <a:spcPts val="0"/>
              </a:spcAft>
              <a:buSzPts val="1600"/>
              <a:buChar char="▪"/>
            </a:pPr>
            <a:r>
              <a:rPr lang="en"/>
              <a:t>Needs to be connected to PC</a:t>
            </a:r>
            <a:endParaRPr/>
          </a:p>
          <a:p>
            <a:pPr indent="-330200" lvl="0" marL="457200" rtl="0" algn="l">
              <a:spcBef>
                <a:spcPts val="0"/>
              </a:spcBef>
              <a:spcAft>
                <a:spcPts val="0"/>
              </a:spcAft>
              <a:buSzPts val="1600"/>
              <a:buChar char="▪"/>
            </a:pPr>
            <a:r>
              <a:rPr lang="en"/>
              <a:t>VIVE Hand Tracking SDK</a:t>
            </a:r>
            <a:endParaRPr/>
          </a:p>
        </p:txBody>
      </p:sp>
      <p:pic>
        <p:nvPicPr>
          <p:cNvPr id="225" name="Google Shape;225;p40"/>
          <p:cNvPicPr preferRelativeResize="0"/>
          <p:nvPr/>
        </p:nvPicPr>
        <p:blipFill>
          <a:blip r:embed="rId3">
            <a:alphaModFix/>
          </a:blip>
          <a:stretch>
            <a:fillRect/>
          </a:stretch>
        </p:blipFill>
        <p:spPr>
          <a:xfrm>
            <a:off x="6052650" y="2849450"/>
            <a:ext cx="2990362" cy="1551250"/>
          </a:xfrm>
          <a:prstGeom prst="rect">
            <a:avLst/>
          </a:prstGeom>
          <a:noFill/>
          <a:ln>
            <a:noFill/>
          </a:ln>
        </p:spPr>
      </p:pic>
      <p:pic>
        <p:nvPicPr>
          <p:cNvPr id="226" name="Google Shape;226;p40"/>
          <p:cNvPicPr preferRelativeResize="0"/>
          <p:nvPr/>
        </p:nvPicPr>
        <p:blipFill>
          <a:blip r:embed="rId4">
            <a:alphaModFix/>
          </a:blip>
          <a:stretch>
            <a:fillRect/>
          </a:stretch>
        </p:blipFill>
        <p:spPr>
          <a:xfrm>
            <a:off x="5995875" y="1103475"/>
            <a:ext cx="3047124" cy="1719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1"/>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Components- Microcontroller</a:t>
            </a:r>
            <a:endParaRPr/>
          </a:p>
        </p:txBody>
      </p:sp>
      <p:sp>
        <p:nvSpPr>
          <p:cNvPr id="232" name="Google Shape;232;p41"/>
          <p:cNvSpPr txBox="1"/>
          <p:nvPr>
            <p:ph idx="1" type="body"/>
          </p:nvPr>
        </p:nvSpPr>
        <p:spPr>
          <a:xfrm>
            <a:off x="381000" y="10287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a:t>Necessary components:</a:t>
            </a:r>
            <a:endParaRPr/>
          </a:p>
          <a:p>
            <a:pPr indent="-330200" lvl="1" marL="914400" rtl="0" algn="l">
              <a:spcBef>
                <a:spcPts val="0"/>
              </a:spcBef>
              <a:spcAft>
                <a:spcPts val="0"/>
              </a:spcAft>
              <a:buSzPts val="1600"/>
              <a:buChar char="•"/>
            </a:pPr>
            <a:r>
              <a:rPr lang="en"/>
              <a:t>BLE</a:t>
            </a:r>
            <a:endParaRPr/>
          </a:p>
          <a:p>
            <a:pPr indent="-330200" lvl="1" marL="914400" rtl="0" algn="l">
              <a:spcBef>
                <a:spcPts val="0"/>
              </a:spcBef>
              <a:spcAft>
                <a:spcPts val="0"/>
              </a:spcAft>
              <a:buSzPts val="1600"/>
              <a:buChar char="•"/>
            </a:pPr>
            <a:r>
              <a:rPr lang="en"/>
              <a:t>5 GPIO to control solenoids (1 per finger)</a:t>
            </a:r>
            <a:endParaRPr/>
          </a:p>
          <a:p>
            <a:pPr indent="-330200" lvl="1" marL="914400" rtl="0" algn="l">
              <a:spcBef>
                <a:spcPts val="0"/>
              </a:spcBef>
              <a:spcAft>
                <a:spcPts val="0"/>
              </a:spcAft>
              <a:buSzPts val="1600"/>
              <a:buChar char="•"/>
            </a:pPr>
            <a:r>
              <a:rPr lang="en"/>
              <a:t>6 PWM (1 per finger, 1 in palm</a:t>
            </a:r>
            <a:r>
              <a:rPr lang="en"/>
              <a:t>)</a:t>
            </a:r>
            <a:endParaRPr/>
          </a:p>
          <a:p>
            <a:pPr indent="-330200" lvl="0" marL="457200" rtl="0" algn="l">
              <a:spcBef>
                <a:spcPts val="0"/>
              </a:spcBef>
              <a:spcAft>
                <a:spcPts val="0"/>
              </a:spcAft>
              <a:buSzPts val="1600"/>
              <a:buChar char="▪"/>
            </a:pPr>
            <a:r>
              <a:rPr lang="en"/>
              <a:t>Nordic’s nRF52 series</a:t>
            </a:r>
            <a:endParaRPr/>
          </a:p>
          <a:p>
            <a:pPr indent="-330200" lvl="1" marL="914400" rtl="0" algn="l">
              <a:spcBef>
                <a:spcPts val="0"/>
              </a:spcBef>
              <a:spcAft>
                <a:spcPts val="0"/>
              </a:spcAft>
              <a:buSzPts val="1600"/>
              <a:buChar char="•"/>
            </a:pPr>
            <a:r>
              <a:rPr lang="en"/>
              <a:t>Supports Bluetooth 5</a:t>
            </a:r>
            <a:endParaRPr/>
          </a:p>
          <a:p>
            <a:pPr indent="-330200" lvl="1" marL="914400" rtl="0" algn="l">
              <a:spcBef>
                <a:spcPts val="0"/>
              </a:spcBef>
              <a:spcAft>
                <a:spcPts val="0"/>
              </a:spcAft>
              <a:buSzPts val="1600"/>
              <a:buChar char="•"/>
            </a:pPr>
            <a:r>
              <a:rPr lang="en"/>
              <a:t>Easy routing of signals (e.g. PWM, GPIO can be routed to almost any pin)</a:t>
            </a:r>
            <a:endParaRPr/>
          </a:p>
          <a:p>
            <a:pPr indent="-330200" lvl="1" marL="914400" rtl="0" algn="l">
              <a:spcBef>
                <a:spcPts val="0"/>
              </a:spcBef>
              <a:spcAft>
                <a:spcPts val="0"/>
              </a:spcAft>
              <a:buSzPts val="1600"/>
              <a:buChar char="•"/>
            </a:pPr>
            <a:r>
              <a:rPr lang="en"/>
              <a:t>Lots of existing software and hardware support</a:t>
            </a:r>
            <a:endParaRPr/>
          </a:p>
        </p:txBody>
      </p:sp>
      <p:pic>
        <p:nvPicPr>
          <p:cNvPr id="233" name="Google Shape;233;p41"/>
          <p:cNvPicPr preferRelativeResize="0"/>
          <p:nvPr/>
        </p:nvPicPr>
        <p:blipFill>
          <a:blip r:embed="rId3">
            <a:alphaModFix/>
          </a:blip>
          <a:stretch>
            <a:fillRect/>
          </a:stretch>
        </p:blipFill>
        <p:spPr>
          <a:xfrm>
            <a:off x="7276050" y="1278550"/>
            <a:ext cx="1356100" cy="1356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2"/>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Components- Eccentric Rotating Mass Motor</a:t>
            </a:r>
            <a:endParaRPr/>
          </a:p>
        </p:txBody>
      </p:sp>
      <p:sp>
        <p:nvSpPr>
          <p:cNvPr id="239" name="Google Shape;239;p42"/>
          <p:cNvSpPr txBox="1"/>
          <p:nvPr>
            <p:ph idx="1" type="body"/>
          </p:nvPr>
        </p:nvSpPr>
        <p:spPr>
          <a:xfrm>
            <a:off x="381000" y="1028700"/>
            <a:ext cx="8153400" cy="3372000"/>
          </a:xfrm>
          <a:prstGeom prst="rect">
            <a:avLst/>
          </a:prstGeom>
        </p:spPr>
        <p:txBody>
          <a:bodyPr anchorCtr="0" anchor="t" bIns="44450" lIns="90475" spcFirstLastPara="1" rIns="90475" wrap="square" tIns="44450">
            <a:noAutofit/>
          </a:bodyPr>
          <a:lstStyle/>
          <a:p>
            <a:pPr indent="-323850" lvl="0" marL="457200" rtl="0" algn="l">
              <a:spcBef>
                <a:spcPts val="360"/>
              </a:spcBef>
              <a:spcAft>
                <a:spcPts val="0"/>
              </a:spcAft>
              <a:buSzPts val="1500"/>
              <a:buChar char="▪"/>
            </a:pPr>
            <a:r>
              <a:rPr lang="en" sz="1500"/>
              <a:t>SparkFun: </a:t>
            </a:r>
            <a:r>
              <a:rPr lang="en" sz="1500"/>
              <a:t>Coin-sized vibration motors at the glove fingertips</a:t>
            </a:r>
            <a:endParaRPr sz="1500"/>
          </a:p>
          <a:p>
            <a:pPr indent="-323850" lvl="0" marL="457200" rtl="0" algn="l">
              <a:spcBef>
                <a:spcPts val="0"/>
              </a:spcBef>
              <a:spcAft>
                <a:spcPts val="0"/>
              </a:spcAft>
              <a:buSzPts val="1500"/>
              <a:buChar char="▪"/>
            </a:pPr>
            <a:r>
              <a:rPr lang="en" sz="1500"/>
              <a:t>Responsible for providing physical haptic feedback to the user throughout different parts of the hand</a:t>
            </a:r>
            <a:endParaRPr sz="1500"/>
          </a:p>
          <a:p>
            <a:pPr indent="-323850" lvl="0" marL="457200" rtl="0" algn="l">
              <a:spcBef>
                <a:spcPts val="0"/>
              </a:spcBef>
              <a:spcAft>
                <a:spcPts val="0"/>
              </a:spcAft>
              <a:buSzPts val="1500"/>
              <a:buChar char="▪"/>
            </a:pPr>
            <a:r>
              <a:rPr lang="en" sz="1500"/>
              <a:t>Low-cost - $2.15 per motor</a:t>
            </a:r>
            <a:endParaRPr sz="1500"/>
          </a:p>
          <a:p>
            <a:pPr indent="-323850" lvl="0" marL="457200" rtl="0" algn="l">
              <a:spcBef>
                <a:spcPts val="0"/>
              </a:spcBef>
              <a:spcAft>
                <a:spcPts val="0"/>
              </a:spcAft>
              <a:buSzPts val="1500"/>
              <a:buChar char="▪"/>
            </a:pPr>
            <a:r>
              <a:rPr lang="en" sz="1500"/>
              <a:t>Compact and low input voltage (requires input of 2V-3.6V)</a:t>
            </a:r>
            <a:endParaRPr sz="1500"/>
          </a:p>
          <a:p>
            <a:pPr indent="-323850" lvl="1" marL="1371600" rtl="0" algn="l">
              <a:spcBef>
                <a:spcPts val="0"/>
              </a:spcBef>
              <a:spcAft>
                <a:spcPts val="0"/>
              </a:spcAft>
              <a:buSzPts val="1500"/>
              <a:buChar char="•"/>
            </a:pPr>
            <a:r>
              <a:rPr lang="en" sz="1500"/>
              <a:t>Low input needed, as it “shakes crazily at 3V”</a:t>
            </a:r>
            <a:endParaRPr sz="1500"/>
          </a:p>
          <a:p>
            <a:pPr indent="0" lvl="0" marL="0" rtl="0" algn="l">
              <a:spcBef>
                <a:spcPts val="360"/>
              </a:spcBef>
              <a:spcAft>
                <a:spcPts val="0"/>
              </a:spcAft>
              <a:buNone/>
            </a:pPr>
            <a:r>
              <a:t/>
            </a:r>
            <a:endParaRPr sz="1500"/>
          </a:p>
          <a:p>
            <a:pPr indent="0" lvl="0" marL="0" rtl="0" algn="l">
              <a:spcBef>
                <a:spcPts val="360"/>
              </a:spcBef>
              <a:spcAft>
                <a:spcPts val="0"/>
              </a:spcAft>
              <a:buNone/>
            </a:pPr>
            <a:r>
              <a:t/>
            </a:r>
            <a:endParaRPr sz="1500"/>
          </a:p>
        </p:txBody>
      </p:sp>
      <p:pic>
        <p:nvPicPr>
          <p:cNvPr id="240" name="Google Shape;240;p42"/>
          <p:cNvPicPr preferRelativeResize="0"/>
          <p:nvPr/>
        </p:nvPicPr>
        <p:blipFill>
          <a:blip r:embed="rId3">
            <a:alphaModFix/>
          </a:blip>
          <a:stretch>
            <a:fillRect/>
          </a:stretch>
        </p:blipFill>
        <p:spPr>
          <a:xfrm>
            <a:off x="3025775" y="2694500"/>
            <a:ext cx="2150100" cy="1552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3"/>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Components- Brake</a:t>
            </a:r>
            <a:endParaRPr/>
          </a:p>
        </p:txBody>
      </p:sp>
      <p:sp>
        <p:nvSpPr>
          <p:cNvPr id="246" name="Google Shape;246;p43"/>
          <p:cNvSpPr txBox="1"/>
          <p:nvPr>
            <p:ph idx="1" type="body"/>
          </p:nvPr>
        </p:nvSpPr>
        <p:spPr>
          <a:xfrm>
            <a:off x="381000" y="10287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a:t>Push-Pull Actuator with solenoid</a:t>
            </a:r>
            <a:endParaRPr/>
          </a:p>
          <a:p>
            <a:pPr indent="-330200" lvl="0" marL="457200" rtl="0" algn="l">
              <a:spcBef>
                <a:spcPts val="0"/>
              </a:spcBef>
              <a:spcAft>
                <a:spcPts val="0"/>
              </a:spcAft>
              <a:buSzPts val="1600"/>
              <a:buChar char="▪"/>
            </a:pPr>
            <a:r>
              <a:rPr lang="en"/>
              <a:t>Adafruit: </a:t>
            </a:r>
            <a:r>
              <a:rPr lang="en"/>
              <a:t>Mini Push-Pull Solenoid - 5V, 1A</a:t>
            </a:r>
            <a:endParaRPr/>
          </a:p>
          <a:p>
            <a:pPr indent="-330200" lvl="0" marL="457200" rtl="0" algn="l">
              <a:spcBef>
                <a:spcPts val="0"/>
              </a:spcBef>
              <a:spcAft>
                <a:spcPts val="0"/>
              </a:spcAft>
              <a:buSzPts val="1600"/>
              <a:buChar char="▪"/>
            </a:pPr>
            <a:r>
              <a:rPr lang="en"/>
              <a:t>Compact, fast, low-cost</a:t>
            </a:r>
            <a:endParaRPr/>
          </a:p>
        </p:txBody>
      </p:sp>
      <p:pic>
        <p:nvPicPr>
          <p:cNvPr id="247" name="Google Shape;247;p43"/>
          <p:cNvPicPr preferRelativeResize="0"/>
          <p:nvPr/>
        </p:nvPicPr>
        <p:blipFill>
          <a:blip r:embed="rId3">
            <a:alphaModFix/>
          </a:blip>
          <a:stretch>
            <a:fillRect/>
          </a:stretch>
        </p:blipFill>
        <p:spPr>
          <a:xfrm>
            <a:off x="6143828" y="2695450"/>
            <a:ext cx="2353250" cy="1754674"/>
          </a:xfrm>
          <a:prstGeom prst="rect">
            <a:avLst/>
          </a:prstGeom>
          <a:noFill/>
          <a:ln>
            <a:noFill/>
          </a:ln>
        </p:spPr>
      </p:pic>
      <p:pic>
        <p:nvPicPr>
          <p:cNvPr id="248" name="Google Shape;248;p43"/>
          <p:cNvPicPr preferRelativeResize="0"/>
          <p:nvPr/>
        </p:nvPicPr>
        <p:blipFill>
          <a:blip r:embed="rId4">
            <a:alphaModFix/>
          </a:blip>
          <a:stretch>
            <a:fillRect/>
          </a:stretch>
        </p:blipFill>
        <p:spPr>
          <a:xfrm>
            <a:off x="768475" y="2695450"/>
            <a:ext cx="3936263" cy="1705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6"/>
          <p:cNvSpPr txBox="1"/>
          <p:nvPr>
            <p:ph type="title"/>
          </p:nvPr>
        </p:nvSpPr>
        <p:spPr>
          <a:xfrm>
            <a:off x="304800" y="457200"/>
            <a:ext cx="8839200" cy="400050"/>
          </a:xfrm>
          <a:prstGeom prst="rect">
            <a:avLst/>
          </a:prstGeom>
          <a:noFill/>
          <a:ln>
            <a:noFill/>
          </a:ln>
        </p:spPr>
        <p:txBody>
          <a:bodyPr anchorCtr="0" anchor="ctr" bIns="44450" lIns="90475" spcFirstLastPara="1" rIns="90475" wrap="square" tIns="44450">
            <a:noAutofit/>
          </a:bodyPr>
          <a:lstStyle/>
          <a:p>
            <a:pPr indent="0" lvl="0" marL="0" rtl="0" algn="l">
              <a:spcBef>
                <a:spcPts val="0"/>
              </a:spcBef>
              <a:spcAft>
                <a:spcPts val="0"/>
              </a:spcAft>
              <a:buNone/>
            </a:pPr>
            <a:r>
              <a:rPr lang="en"/>
              <a:t>Our Team</a:t>
            </a:r>
            <a:endParaRPr/>
          </a:p>
        </p:txBody>
      </p:sp>
      <p:sp>
        <p:nvSpPr>
          <p:cNvPr id="117" name="Google Shape;117;p26"/>
          <p:cNvSpPr txBox="1"/>
          <p:nvPr>
            <p:ph idx="1" type="body"/>
          </p:nvPr>
        </p:nvSpPr>
        <p:spPr>
          <a:xfrm>
            <a:off x="381000" y="1028700"/>
            <a:ext cx="8153400" cy="3372000"/>
          </a:xfrm>
          <a:prstGeom prst="rect">
            <a:avLst/>
          </a:prstGeom>
          <a:noFill/>
          <a:ln>
            <a:noFill/>
          </a:ln>
        </p:spPr>
        <p:txBody>
          <a:bodyPr anchorCtr="0" anchor="t" bIns="44450" lIns="90475" spcFirstLastPara="1" rIns="90475" wrap="square" tIns="44450">
            <a:noAutofit/>
          </a:bodyPr>
          <a:lstStyle/>
          <a:p>
            <a:pPr indent="0" lvl="0" marL="342900" rtl="0" algn="l">
              <a:spcBef>
                <a:spcPts val="480"/>
              </a:spcBef>
              <a:spcAft>
                <a:spcPts val="0"/>
              </a:spcAft>
              <a:buNone/>
            </a:pPr>
            <a:r>
              <a:t/>
            </a:r>
            <a:endParaRPr/>
          </a:p>
        </p:txBody>
      </p:sp>
      <p:pic>
        <p:nvPicPr>
          <p:cNvPr id="118" name="Google Shape;118;p26"/>
          <p:cNvPicPr preferRelativeResize="0"/>
          <p:nvPr/>
        </p:nvPicPr>
        <p:blipFill>
          <a:blip r:embed="rId3">
            <a:alphaModFix/>
          </a:blip>
          <a:stretch>
            <a:fillRect/>
          </a:stretch>
        </p:blipFill>
        <p:spPr>
          <a:xfrm>
            <a:off x="7100375" y="1399400"/>
            <a:ext cx="1434025" cy="1434025"/>
          </a:xfrm>
          <a:prstGeom prst="rect">
            <a:avLst/>
          </a:prstGeom>
          <a:noFill/>
          <a:ln>
            <a:noFill/>
          </a:ln>
        </p:spPr>
      </p:pic>
      <p:pic>
        <p:nvPicPr>
          <p:cNvPr id="119" name="Google Shape;119;p26"/>
          <p:cNvPicPr preferRelativeResize="0"/>
          <p:nvPr/>
        </p:nvPicPr>
        <p:blipFill>
          <a:blip r:embed="rId4">
            <a:alphaModFix/>
          </a:blip>
          <a:stretch>
            <a:fillRect/>
          </a:stretch>
        </p:blipFill>
        <p:spPr>
          <a:xfrm>
            <a:off x="4821625" y="1399400"/>
            <a:ext cx="1434025" cy="1434025"/>
          </a:xfrm>
          <a:prstGeom prst="rect">
            <a:avLst/>
          </a:prstGeom>
          <a:noFill/>
          <a:ln>
            <a:noFill/>
          </a:ln>
        </p:spPr>
      </p:pic>
      <p:pic>
        <p:nvPicPr>
          <p:cNvPr id="120" name="Google Shape;120;p26"/>
          <p:cNvPicPr preferRelativeResize="0"/>
          <p:nvPr/>
        </p:nvPicPr>
        <p:blipFill>
          <a:blip r:embed="rId5">
            <a:alphaModFix/>
          </a:blip>
          <a:stretch>
            <a:fillRect/>
          </a:stretch>
        </p:blipFill>
        <p:spPr>
          <a:xfrm>
            <a:off x="2601313" y="1399400"/>
            <a:ext cx="1434025" cy="1434025"/>
          </a:xfrm>
          <a:prstGeom prst="rect">
            <a:avLst/>
          </a:prstGeom>
          <a:noFill/>
          <a:ln>
            <a:noFill/>
          </a:ln>
        </p:spPr>
      </p:pic>
      <p:pic>
        <p:nvPicPr>
          <p:cNvPr id="121" name="Google Shape;121;p26"/>
          <p:cNvPicPr preferRelativeResize="0"/>
          <p:nvPr/>
        </p:nvPicPr>
        <p:blipFill>
          <a:blip r:embed="rId6">
            <a:alphaModFix/>
          </a:blip>
          <a:stretch>
            <a:fillRect/>
          </a:stretch>
        </p:blipFill>
        <p:spPr>
          <a:xfrm>
            <a:off x="381000" y="1399400"/>
            <a:ext cx="1434025" cy="1434025"/>
          </a:xfrm>
          <a:prstGeom prst="rect">
            <a:avLst/>
          </a:prstGeom>
          <a:noFill/>
          <a:ln>
            <a:noFill/>
          </a:ln>
        </p:spPr>
      </p:pic>
      <p:sp>
        <p:nvSpPr>
          <p:cNvPr id="122" name="Google Shape;122;p26"/>
          <p:cNvSpPr txBox="1"/>
          <p:nvPr/>
        </p:nvSpPr>
        <p:spPr>
          <a:xfrm>
            <a:off x="-12" y="3045125"/>
            <a:ext cx="2208300" cy="4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Verdana"/>
                <a:ea typeface="Verdana"/>
                <a:cs typeface="Verdana"/>
                <a:sym typeface="Verdana"/>
              </a:rPr>
              <a:t>Anthony Chan: EE</a:t>
            </a:r>
            <a:endParaRPr sz="1600">
              <a:latin typeface="Verdana"/>
              <a:ea typeface="Verdana"/>
              <a:cs typeface="Verdana"/>
              <a:sym typeface="Verdana"/>
            </a:endParaRPr>
          </a:p>
        </p:txBody>
      </p:sp>
      <p:sp>
        <p:nvSpPr>
          <p:cNvPr id="123" name="Google Shape;123;p26"/>
          <p:cNvSpPr txBox="1"/>
          <p:nvPr/>
        </p:nvSpPr>
        <p:spPr>
          <a:xfrm>
            <a:off x="2214163" y="3045125"/>
            <a:ext cx="2208300" cy="4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Verdana"/>
                <a:ea typeface="Verdana"/>
                <a:cs typeface="Verdana"/>
                <a:sym typeface="Verdana"/>
              </a:rPr>
              <a:t>Alex Dickopf: CSE</a:t>
            </a:r>
            <a:endParaRPr sz="1600">
              <a:latin typeface="Verdana"/>
              <a:ea typeface="Verdana"/>
              <a:cs typeface="Verdana"/>
              <a:sym typeface="Verdana"/>
            </a:endParaRPr>
          </a:p>
        </p:txBody>
      </p:sp>
      <p:sp>
        <p:nvSpPr>
          <p:cNvPr id="124" name="Google Shape;124;p26"/>
          <p:cNvSpPr txBox="1"/>
          <p:nvPr/>
        </p:nvSpPr>
        <p:spPr>
          <a:xfrm>
            <a:off x="4281639" y="3045125"/>
            <a:ext cx="2514000" cy="4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Verdana"/>
                <a:ea typeface="Verdana"/>
                <a:cs typeface="Verdana"/>
                <a:sym typeface="Verdana"/>
              </a:rPr>
              <a:t>Cameron Kluza: CSE</a:t>
            </a:r>
            <a:endParaRPr sz="1600">
              <a:latin typeface="Verdana"/>
              <a:ea typeface="Verdana"/>
              <a:cs typeface="Verdana"/>
              <a:sym typeface="Verdana"/>
            </a:endParaRPr>
          </a:p>
        </p:txBody>
      </p:sp>
      <p:sp>
        <p:nvSpPr>
          <p:cNvPr id="125" name="Google Shape;125;p26"/>
          <p:cNvSpPr txBox="1"/>
          <p:nvPr/>
        </p:nvSpPr>
        <p:spPr>
          <a:xfrm>
            <a:off x="6713238" y="3045125"/>
            <a:ext cx="2208300" cy="4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Verdana"/>
                <a:ea typeface="Verdana"/>
                <a:cs typeface="Verdana"/>
                <a:sym typeface="Verdana"/>
              </a:rPr>
              <a:t>Jonathan Yip: CSE</a:t>
            </a:r>
            <a:endParaRPr sz="1600">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4"/>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MDR Deliverables</a:t>
            </a:r>
            <a:endParaRPr/>
          </a:p>
        </p:txBody>
      </p:sp>
      <p:sp>
        <p:nvSpPr>
          <p:cNvPr id="254" name="Google Shape;254;p44"/>
          <p:cNvSpPr txBox="1"/>
          <p:nvPr>
            <p:ph idx="1" type="body"/>
          </p:nvPr>
        </p:nvSpPr>
        <p:spPr>
          <a:xfrm>
            <a:off x="408400" y="925975"/>
            <a:ext cx="8153400" cy="3372000"/>
          </a:xfrm>
          <a:prstGeom prst="rect">
            <a:avLst/>
          </a:prstGeom>
        </p:spPr>
        <p:txBody>
          <a:bodyPr anchorCtr="0" anchor="t" bIns="44450" lIns="90475" spcFirstLastPara="1" rIns="90475" wrap="square" tIns="44450">
            <a:noAutofit/>
          </a:bodyPr>
          <a:lstStyle/>
          <a:p>
            <a:pPr indent="-317500" lvl="0" marL="457200" rtl="0" algn="l">
              <a:spcBef>
                <a:spcPts val="360"/>
              </a:spcBef>
              <a:spcAft>
                <a:spcPts val="0"/>
              </a:spcAft>
              <a:buSzPts val="1400"/>
              <a:buChar char="▪"/>
            </a:pPr>
            <a:r>
              <a:rPr lang="en" sz="1800"/>
              <a:t>Single glove with implemented braking system and vibrotactile system</a:t>
            </a:r>
            <a:endParaRPr sz="1800"/>
          </a:p>
          <a:p>
            <a:pPr indent="-342900" lvl="1" marL="1371600" rtl="0" algn="l">
              <a:spcBef>
                <a:spcPts val="0"/>
              </a:spcBef>
              <a:spcAft>
                <a:spcPts val="0"/>
              </a:spcAft>
              <a:buSzPts val="1800"/>
              <a:buChar char="•"/>
            </a:pPr>
            <a:r>
              <a:rPr lang="en" sz="1800"/>
              <a:t>Don’t have access to VR headset immediately</a:t>
            </a:r>
            <a:endParaRPr sz="1800"/>
          </a:p>
          <a:p>
            <a:pPr indent="-317500" lvl="0" marL="457200" rtl="0" algn="l">
              <a:spcBef>
                <a:spcPts val="0"/>
              </a:spcBef>
              <a:spcAft>
                <a:spcPts val="0"/>
              </a:spcAft>
              <a:buSzPts val="1400"/>
              <a:buChar char="▪"/>
            </a:pPr>
            <a:r>
              <a:rPr lang="en" sz="1800"/>
              <a:t>Focus on hardware component; less on syncing VR visuals</a:t>
            </a:r>
            <a:endParaRPr sz="1800"/>
          </a:p>
          <a:p>
            <a:pPr indent="-317500" lvl="0" marL="457200" rtl="0" algn="l">
              <a:spcBef>
                <a:spcPts val="0"/>
              </a:spcBef>
              <a:spcAft>
                <a:spcPts val="0"/>
              </a:spcAft>
              <a:buSzPts val="1400"/>
              <a:buChar char="▪"/>
            </a:pPr>
            <a:r>
              <a:rPr lang="en" sz="1800"/>
              <a:t>Microcontroller interfaced with BLE and power systems</a:t>
            </a:r>
            <a:endParaRPr sz="1800"/>
          </a:p>
          <a:p>
            <a:pPr indent="-317500" lvl="0" marL="457200" rtl="0" algn="l">
              <a:spcBef>
                <a:spcPts val="0"/>
              </a:spcBef>
              <a:spcAft>
                <a:spcPts val="0"/>
              </a:spcAft>
              <a:buSzPts val="1400"/>
              <a:buChar char="▪"/>
            </a:pPr>
            <a:r>
              <a:rPr lang="en" sz="1800"/>
              <a:t>Windows BLE program to communicate w/ MCU</a:t>
            </a:r>
            <a:endParaRPr sz="1800"/>
          </a:p>
          <a:p>
            <a:pPr indent="-317500" lvl="0" marL="457200" rtl="0" algn="l">
              <a:spcBef>
                <a:spcPts val="0"/>
              </a:spcBef>
              <a:spcAft>
                <a:spcPts val="0"/>
              </a:spcAft>
              <a:buSzPts val="1400"/>
              <a:buChar char="▪"/>
            </a:pPr>
            <a:r>
              <a:rPr lang="en" sz="1800"/>
              <a:t>Power supply will be wired (micro-USB to MCU); wireless supply to be implemented for FPR</a:t>
            </a:r>
            <a:endParaRPr sz="1800"/>
          </a:p>
          <a:p>
            <a:pPr indent="-317500" lvl="0" marL="457200" rtl="0" algn="l">
              <a:spcBef>
                <a:spcPts val="0"/>
              </a:spcBef>
              <a:spcAft>
                <a:spcPts val="0"/>
              </a:spcAft>
              <a:buSzPts val="1400"/>
              <a:buChar char="▪"/>
            </a:pPr>
            <a:r>
              <a:rPr lang="en" sz="1800"/>
              <a:t>Control vibration and braking system on individual fingers </a:t>
            </a:r>
            <a:r>
              <a:rPr lang="en" sz="1800"/>
              <a:t>through computer using “dummy data”</a:t>
            </a:r>
            <a:endParaRPr sz="1800"/>
          </a:p>
          <a:p>
            <a:pPr indent="-317500" lvl="1" marL="1371600" rtl="0" algn="l">
              <a:spcBef>
                <a:spcPts val="0"/>
              </a:spcBef>
              <a:spcAft>
                <a:spcPts val="0"/>
              </a:spcAft>
              <a:buSzPts val="1400"/>
              <a:buChar char="•"/>
            </a:pPr>
            <a:r>
              <a:rPr lang="en" sz="1800"/>
              <a:t>Different intensities and movement threshold of finger</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5"/>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Evaluation of Prototype Cost</a:t>
            </a:r>
            <a:endParaRPr/>
          </a:p>
        </p:txBody>
      </p:sp>
      <p:pic>
        <p:nvPicPr>
          <p:cNvPr id="260" name="Google Shape;260;p45"/>
          <p:cNvPicPr preferRelativeResize="0"/>
          <p:nvPr/>
        </p:nvPicPr>
        <p:blipFill rotWithShape="1">
          <a:blip r:embed="rId3">
            <a:alphaModFix/>
          </a:blip>
          <a:srcRect b="0" l="268" r="278" t="0"/>
          <a:stretch/>
        </p:blipFill>
        <p:spPr>
          <a:xfrm>
            <a:off x="152400" y="2012372"/>
            <a:ext cx="8839201" cy="1294547"/>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6"/>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Project Management - Gantt Chart</a:t>
            </a:r>
            <a:endParaRPr/>
          </a:p>
        </p:txBody>
      </p:sp>
      <p:pic>
        <p:nvPicPr>
          <p:cNvPr id="266" name="Google Shape;266;p46"/>
          <p:cNvPicPr preferRelativeResize="0"/>
          <p:nvPr/>
        </p:nvPicPr>
        <p:blipFill rotWithShape="1">
          <a:blip r:embed="rId3">
            <a:alphaModFix/>
          </a:blip>
          <a:srcRect b="7968" l="0" r="0" t="7976"/>
          <a:stretch/>
        </p:blipFill>
        <p:spPr>
          <a:xfrm>
            <a:off x="335375" y="1421338"/>
            <a:ext cx="8153402" cy="2300812"/>
          </a:xfrm>
          <a:prstGeom prst="rect">
            <a:avLst/>
          </a:prstGeom>
          <a:noFill/>
          <a:ln>
            <a:noFill/>
          </a:ln>
        </p:spPr>
      </p:pic>
      <p:pic>
        <p:nvPicPr>
          <p:cNvPr id="267" name="Google Shape;267;p46"/>
          <p:cNvPicPr preferRelativeResize="0"/>
          <p:nvPr/>
        </p:nvPicPr>
        <p:blipFill>
          <a:blip r:embed="rId4">
            <a:alphaModFix/>
          </a:blip>
          <a:stretch>
            <a:fillRect/>
          </a:stretch>
        </p:blipFill>
        <p:spPr>
          <a:xfrm>
            <a:off x="564875" y="1304475"/>
            <a:ext cx="8014250" cy="253454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7"/>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sz="2700"/>
              <a:t>Project Management - Additional Team Responsibilities</a:t>
            </a:r>
            <a:endParaRPr sz="2700"/>
          </a:p>
        </p:txBody>
      </p:sp>
      <p:sp>
        <p:nvSpPr>
          <p:cNvPr id="273" name="Google Shape;273;p47"/>
          <p:cNvSpPr txBox="1"/>
          <p:nvPr>
            <p:ph idx="1" type="body"/>
          </p:nvPr>
        </p:nvSpPr>
        <p:spPr>
          <a:xfrm>
            <a:off x="381000" y="10287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a:t>Team Coordinator: Anthony Chan</a:t>
            </a:r>
            <a:endParaRPr/>
          </a:p>
          <a:p>
            <a:pPr indent="-330200" lvl="0" marL="457200" rtl="0" algn="l">
              <a:spcBef>
                <a:spcPts val="0"/>
              </a:spcBef>
              <a:spcAft>
                <a:spcPts val="0"/>
              </a:spcAft>
              <a:buSzPts val="1600"/>
              <a:buChar char="▪"/>
            </a:pPr>
            <a:r>
              <a:rPr lang="en"/>
              <a:t>Altium Lead: Cameron Kluza</a:t>
            </a:r>
            <a:endParaRPr/>
          </a:p>
          <a:p>
            <a:pPr indent="-330200" lvl="0" marL="457200" rtl="0" algn="l">
              <a:spcBef>
                <a:spcPts val="0"/>
              </a:spcBef>
              <a:spcAft>
                <a:spcPts val="0"/>
              </a:spcAft>
              <a:buSzPts val="1600"/>
              <a:buChar char="▪"/>
            </a:pPr>
            <a:r>
              <a:rPr lang="en"/>
              <a:t>Budget Management Lead: Alexander Dickopf</a:t>
            </a:r>
            <a:endParaRPr/>
          </a:p>
          <a:p>
            <a:pPr indent="-330200" lvl="0" marL="457200" rtl="0" algn="l">
              <a:spcBef>
                <a:spcPts val="0"/>
              </a:spcBef>
              <a:spcAft>
                <a:spcPts val="0"/>
              </a:spcAft>
              <a:buSzPts val="1600"/>
              <a:buChar char="▪"/>
            </a:pPr>
            <a:r>
              <a:rPr lang="en"/>
              <a:t>Website Management: Jonathan Yip</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8"/>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t/>
            </a:r>
            <a:endParaRPr/>
          </a:p>
        </p:txBody>
      </p:sp>
      <p:sp>
        <p:nvSpPr>
          <p:cNvPr id="279" name="Google Shape;279;p48"/>
          <p:cNvSpPr txBox="1"/>
          <p:nvPr>
            <p:ph idx="1" type="body"/>
          </p:nvPr>
        </p:nvSpPr>
        <p:spPr>
          <a:xfrm>
            <a:off x="381000" y="1981575"/>
            <a:ext cx="8153400" cy="907800"/>
          </a:xfrm>
          <a:prstGeom prst="rect">
            <a:avLst/>
          </a:prstGeom>
        </p:spPr>
        <p:txBody>
          <a:bodyPr anchorCtr="0" anchor="t" bIns="44450" lIns="90475" spcFirstLastPara="1" rIns="90475" wrap="square" tIns="44450">
            <a:noAutofit/>
          </a:bodyPr>
          <a:lstStyle/>
          <a:p>
            <a:pPr indent="0" lvl="0" marL="0" rtl="0" algn="ctr">
              <a:spcBef>
                <a:spcPts val="360"/>
              </a:spcBef>
              <a:spcAft>
                <a:spcPts val="0"/>
              </a:spcAft>
              <a:buNone/>
            </a:pPr>
            <a:r>
              <a:rPr lang="en"/>
              <a:t>Thank you!</a:t>
            </a:r>
            <a:endParaRPr/>
          </a:p>
          <a:p>
            <a:pPr indent="0" lvl="0" marL="0" rtl="0" algn="ctr">
              <a:spcBef>
                <a:spcPts val="360"/>
              </a:spcBef>
              <a:spcAft>
                <a:spcPts val="0"/>
              </a:spcAft>
              <a:buNone/>
            </a:pPr>
            <a:r>
              <a:t/>
            </a:r>
            <a:endParaRPr/>
          </a:p>
          <a:p>
            <a:pPr indent="0" lvl="0" marL="0" rtl="0" algn="ctr">
              <a:spcBef>
                <a:spcPts val="360"/>
              </a:spcBef>
              <a:spcAft>
                <a:spcPts val="0"/>
              </a:spcAft>
              <a:buNone/>
            </a:pPr>
            <a:r>
              <a:rPr lang="en"/>
              <a:t>Questions?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9"/>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References</a:t>
            </a:r>
            <a:endParaRPr/>
          </a:p>
        </p:txBody>
      </p:sp>
      <p:sp>
        <p:nvSpPr>
          <p:cNvPr id="285" name="Google Shape;285;p49"/>
          <p:cNvSpPr txBox="1"/>
          <p:nvPr>
            <p:ph idx="1" type="body"/>
          </p:nvPr>
        </p:nvSpPr>
        <p:spPr>
          <a:xfrm>
            <a:off x="393925" y="1009325"/>
            <a:ext cx="8153400" cy="3372000"/>
          </a:xfrm>
          <a:prstGeom prst="rect">
            <a:avLst/>
          </a:prstGeom>
        </p:spPr>
        <p:txBody>
          <a:bodyPr anchorCtr="0" anchor="t" bIns="44450" lIns="90475" spcFirstLastPara="1" rIns="90475" wrap="square" tIns="44450">
            <a:noAutofit/>
          </a:bodyPr>
          <a:lstStyle/>
          <a:p>
            <a:pPr indent="-304800" lvl="0" marL="457200" rtl="0" algn="l">
              <a:spcBef>
                <a:spcPts val="360"/>
              </a:spcBef>
              <a:spcAft>
                <a:spcPts val="0"/>
              </a:spcAft>
              <a:buSzPts val="1200"/>
              <a:buChar char="▪"/>
            </a:pPr>
            <a:r>
              <a:rPr lang="en" sz="1200"/>
              <a:t>Bhaptics. (n.d.). Retrieved September 21, 2020, from https://www.bhaptics.com/</a:t>
            </a:r>
            <a:endParaRPr sz="1200"/>
          </a:p>
          <a:p>
            <a:pPr indent="-304800" lvl="0" marL="457200" rtl="0" algn="l">
              <a:spcBef>
                <a:spcPts val="0"/>
              </a:spcBef>
              <a:spcAft>
                <a:spcPts val="0"/>
              </a:spcAft>
              <a:buSzPts val="1200"/>
              <a:buChar char="▪"/>
            </a:pPr>
            <a:r>
              <a:rPr lang="en" sz="1200"/>
              <a:t>Fang, C., Zhang, Y., Dworman, M., &amp; Harrison, C. (2020, April). Wireality: Enabling Complex Tangible Geometries in Virtual Reality with Worn Multi-String Haptics. In Proceedings of the 2020 CHI Conference on Human Factors in Computing Systems (pp. 1-10).</a:t>
            </a:r>
            <a:endParaRPr sz="1200"/>
          </a:p>
          <a:p>
            <a:pPr indent="-304800" lvl="0" marL="457200" rtl="0" algn="l">
              <a:spcBef>
                <a:spcPts val="0"/>
              </a:spcBef>
              <a:spcAft>
                <a:spcPts val="0"/>
              </a:spcAft>
              <a:buSzPts val="1200"/>
              <a:buChar char="▪"/>
            </a:pPr>
            <a:r>
              <a:rPr lang="en" sz="1200"/>
              <a:t>Force Feedback Haptic Gloves for VR Training. (n.d.). Retrieved September 21, 2020, from https://www.vrgluv.com/</a:t>
            </a:r>
            <a:endParaRPr sz="1200"/>
          </a:p>
          <a:p>
            <a:pPr indent="-304800" lvl="0" marL="457200" rtl="0" algn="l">
              <a:spcBef>
                <a:spcPts val="0"/>
              </a:spcBef>
              <a:spcAft>
                <a:spcPts val="0"/>
              </a:spcAft>
              <a:buSzPts val="1200"/>
              <a:buChar char="▪"/>
            </a:pPr>
            <a:r>
              <a:rPr lang="en" sz="1200"/>
              <a:t>Hinchet, R., Vechev, V., Shea, H., &amp; Hilliges, O. (2018, October). Dextres: Wearable haptic feedback for grasping in vr via a thin form-factor electrostatic brake. In Proceedings of the 31st Annual ACM Symposium on User Interface Software and Technology (pp. 901-912).</a:t>
            </a:r>
            <a:endParaRPr sz="1200"/>
          </a:p>
          <a:p>
            <a:pPr indent="-304800" lvl="0" marL="457200" rtl="0" algn="l">
              <a:spcBef>
                <a:spcPts val="0"/>
              </a:spcBef>
              <a:spcAft>
                <a:spcPts val="0"/>
              </a:spcAft>
              <a:buSzPts val="1200"/>
              <a:buChar char="▪"/>
            </a:pPr>
            <a:r>
              <a:rPr lang="en" sz="1200"/>
              <a:t>VIVE Hand Tracking SDK (Early Access). (2020, July 31). Retrieved September 22, 2020, from https://developer.vive.com/resources/vive-sense/sdk/vive-hand-tracking-sdk</a:t>
            </a:r>
            <a:r>
              <a:rPr lang="en" sz="1200"/>
              <a:t>/. </a:t>
            </a:r>
            <a:endParaRPr sz="1200"/>
          </a:p>
          <a:p>
            <a:pPr indent="-304800" lvl="0" marL="457200" rtl="0" algn="l">
              <a:lnSpc>
                <a:spcPct val="115000"/>
              </a:lnSpc>
              <a:spcBef>
                <a:spcPts val="0"/>
              </a:spcBef>
              <a:spcAft>
                <a:spcPts val="0"/>
              </a:spcAft>
              <a:buSzPts val="1200"/>
              <a:buChar char="▪"/>
            </a:pPr>
            <a:r>
              <a:rPr lang="en" sz="1200"/>
              <a:t>Mikhalchuk March 28, D. (2017, March 28). What is Haptic Feedback (Haptics)? Retrieved September 24, 2020, from https://teslasuit.io/blog/haptic_feedback/</a:t>
            </a:r>
            <a:endParaRPr sz="1200"/>
          </a:p>
          <a:p>
            <a:pPr indent="0" lvl="0" marL="0" rtl="0" algn="l">
              <a:spcBef>
                <a:spcPts val="1200"/>
              </a:spcBef>
              <a:spcAft>
                <a:spcPts val="0"/>
              </a:spcAft>
              <a:buNone/>
            </a:pPr>
            <a:r>
              <a:t/>
            </a:r>
            <a:endParaRPr sz="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7"/>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Virtual Reality</a:t>
            </a:r>
            <a:endParaRPr/>
          </a:p>
        </p:txBody>
      </p:sp>
      <p:sp>
        <p:nvSpPr>
          <p:cNvPr id="131" name="Google Shape;131;p27"/>
          <p:cNvSpPr txBox="1"/>
          <p:nvPr>
            <p:ph idx="1" type="body"/>
          </p:nvPr>
        </p:nvSpPr>
        <p:spPr>
          <a:xfrm>
            <a:off x="381000" y="10287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sz="2200"/>
              <a:t>Transports you into a computer generated 3D space</a:t>
            </a:r>
            <a:endParaRPr sz="2200"/>
          </a:p>
          <a:p>
            <a:pPr indent="-330200" lvl="0" marL="457200" rtl="0" algn="l">
              <a:spcBef>
                <a:spcPts val="0"/>
              </a:spcBef>
              <a:spcAft>
                <a:spcPts val="0"/>
              </a:spcAft>
              <a:buSzPts val="1600"/>
              <a:buChar char="▪"/>
            </a:pPr>
            <a:r>
              <a:rPr lang="en" sz="2200"/>
              <a:t>Headsets such as HTC Vive and Oculus Rift</a:t>
            </a:r>
            <a:endParaRPr sz="2200"/>
          </a:p>
          <a:p>
            <a:pPr indent="-330200" lvl="0" marL="457200" rtl="0" algn="l">
              <a:spcBef>
                <a:spcPts val="0"/>
              </a:spcBef>
              <a:spcAft>
                <a:spcPts val="0"/>
              </a:spcAft>
              <a:buSzPts val="1600"/>
              <a:buChar char="▪"/>
            </a:pPr>
            <a:r>
              <a:rPr lang="en" sz="2200"/>
              <a:t>Provide visuals and sound but lack in other senses</a:t>
            </a:r>
            <a:endParaRPr sz="2200"/>
          </a:p>
          <a:p>
            <a:pPr indent="0" lvl="0" marL="457200" rtl="0" algn="l">
              <a:spcBef>
                <a:spcPts val="360"/>
              </a:spcBef>
              <a:spcAft>
                <a:spcPts val="0"/>
              </a:spcAft>
              <a:buNone/>
            </a:pPr>
            <a:r>
              <a:t/>
            </a:r>
            <a:endParaRPr sz="2200"/>
          </a:p>
        </p:txBody>
      </p:sp>
      <p:pic>
        <p:nvPicPr>
          <p:cNvPr id="132" name="Google Shape;132;p27"/>
          <p:cNvPicPr preferRelativeResize="0"/>
          <p:nvPr/>
        </p:nvPicPr>
        <p:blipFill>
          <a:blip r:embed="rId3">
            <a:alphaModFix/>
          </a:blip>
          <a:stretch>
            <a:fillRect/>
          </a:stretch>
        </p:blipFill>
        <p:spPr>
          <a:xfrm>
            <a:off x="2630548" y="2379050"/>
            <a:ext cx="4187699" cy="1832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8"/>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Problem Statement</a:t>
            </a:r>
            <a:endParaRPr/>
          </a:p>
        </p:txBody>
      </p:sp>
      <p:sp>
        <p:nvSpPr>
          <p:cNvPr id="138" name="Google Shape;138;p28"/>
          <p:cNvSpPr txBox="1"/>
          <p:nvPr>
            <p:ph idx="1" type="body"/>
          </p:nvPr>
        </p:nvSpPr>
        <p:spPr>
          <a:xfrm>
            <a:off x="381000" y="10287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a:t>VR lacks sensation of physical touch</a:t>
            </a:r>
            <a:endParaRPr/>
          </a:p>
          <a:p>
            <a:pPr indent="-330200" lvl="0" marL="457200" rtl="0" algn="l">
              <a:spcBef>
                <a:spcPts val="0"/>
              </a:spcBef>
              <a:spcAft>
                <a:spcPts val="0"/>
              </a:spcAft>
              <a:buSzPts val="1600"/>
              <a:buChar char="▪"/>
            </a:pPr>
            <a:r>
              <a:rPr lang="en"/>
              <a:t>Not realistic if your fingers can go through an object</a:t>
            </a:r>
            <a:endParaRPr/>
          </a:p>
          <a:p>
            <a:pPr indent="-330200" lvl="0" marL="457200" rtl="0" algn="l">
              <a:spcBef>
                <a:spcPts val="0"/>
              </a:spcBef>
              <a:spcAft>
                <a:spcPts val="0"/>
              </a:spcAft>
              <a:buSzPts val="1600"/>
              <a:buChar char="▪"/>
            </a:pPr>
            <a:r>
              <a:rPr lang="en"/>
              <a:t>Hand held controllers</a:t>
            </a:r>
            <a:endParaRPr/>
          </a:p>
          <a:p>
            <a:pPr indent="-342900" lvl="1" marL="914400" rtl="0" algn="l">
              <a:spcBef>
                <a:spcPts val="0"/>
              </a:spcBef>
              <a:spcAft>
                <a:spcPts val="0"/>
              </a:spcAft>
              <a:buSzPts val="1800"/>
              <a:buChar char="•"/>
            </a:pPr>
            <a:r>
              <a:rPr lang="en"/>
              <a:t>Hand locked in a specific shape</a:t>
            </a:r>
            <a:endParaRPr/>
          </a:p>
          <a:p>
            <a:pPr indent="-342900" lvl="1" marL="914400" rtl="0" algn="l">
              <a:spcBef>
                <a:spcPts val="0"/>
              </a:spcBef>
              <a:spcAft>
                <a:spcPts val="0"/>
              </a:spcAft>
              <a:buSzPts val="1800"/>
              <a:buChar char="•"/>
            </a:pPr>
            <a:r>
              <a:rPr lang="en"/>
              <a:t>Limited vibration areas</a:t>
            </a:r>
            <a:endParaRPr/>
          </a:p>
          <a:p>
            <a:pPr indent="-330200" lvl="0" marL="457200" rtl="0" algn="l">
              <a:spcBef>
                <a:spcPts val="0"/>
              </a:spcBef>
              <a:spcAft>
                <a:spcPts val="0"/>
              </a:spcAft>
              <a:buSzPts val="1600"/>
              <a:buChar char="▪"/>
            </a:pPr>
            <a:r>
              <a:rPr lang="en"/>
              <a:t>Improvement of immersion</a:t>
            </a:r>
            <a:endParaRPr/>
          </a:p>
        </p:txBody>
      </p:sp>
      <p:pic>
        <p:nvPicPr>
          <p:cNvPr id="139" name="Google Shape;139;p28"/>
          <p:cNvPicPr preferRelativeResize="0"/>
          <p:nvPr/>
        </p:nvPicPr>
        <p:blipFill>
          <a:blip r:embed="rId3">
            <a:alphaModFix/>
          </a:blip>
          <a:stretch>
            <a:fillRect/>
          </a:stretch>
        </p:blipFill>
        <p:spPr>
          <a:xfrm>
            <a:off x="6110877" y="1836850"/>
            <a:ext cx="2377650" cy="2610775"/>
          </a:xfrm>
          <a:prstGeom prst="rect">
            <a:avLst/>
          </a:prstGeom>
          <a:noFill/>
          <a:ln>
            <a:noFill/>
          </a:ln>
        </p:spPr>
      </p:pic>
      <p:pic>
        <p:nvPicPr>
          <p:cNvPr id="140" name="Google Shape;140;p28"/>
          <p:cNvPicPr preferRelativeResize="0"/>
          <p:nvPr/>
        </p:nvPicPr>
        <p:blipFill>
          <a:blip r:embed="rId4">
            <a:alphaModFix/>
          </a:blip>
          <a:stretch>
            <a:fillRect/>
          </a:stretch>
        </p:blipFill>
        <p:spPr>
          <a:xfrm>
            <a:off x="3090900" y="3138500"/>
            <a:ext cx="2330601" cy="1309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9"/>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Haptic Feedback</a:t>
            </a:r>
            <a:endParaRPr/>
          </a:p>
        </p:txBody>
      </p:sp>
      <p:sp>
        <p:nvSpPr>
          <p:cNvPr id="146" name="Google Shape;146;p29"/>
          <p:cNvSpPr txBox="1"/>
          <p:nvPr>
            <p:ph idx="1" type="body"/>
          </p:nvPr>
        </p:nvSpPr>
        <p:spPr>
          <a:xfrm>
            <a:off x="381000" y="10287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sz="2200"/>
              <a:t>Feedback to simulate physical touch </a:t>
            </a:r>
            <a:endParaRPr sz="2200"/>
          </a:p>
          <a:p>
            <a:pPr indent="-330200" lvl="0" marL="457200" rtl="0" algn="l">
              <a:spcBef>
                <a:spcPts val="0"/>
              </a:spcBef>
              <a:spcAft>
                <a:spcPts val="0"/>
              </a:spcAft>
              <a:buSzPts val="1600"/>
              <a:buChar char="▪"/>
            </a:pPr>
            <a:r>
              <a:rPr lang="en"/>
              <a:t>Different kinds of feedback</a:t>
            </a:r>
            <a:endParaRPr/>
          </a:p>
          <a:p>
            <a:pPr indent="-330200" lvl="1" marL="914400" rtl="0" algn="l">
              <a:spcBef>
                <a:spcPts val="0"/>
              </a:spcBef>
              <a:spcAft>
                <a:spcPts val="0"/>
              </a:spcAft>
              <a:buSzPts val="1600"/>
              <a:buChar char="•"/>
            </a:pPr>
            <a:r>
              <a:rPr lang="en"/>
              <a:t>...such as force, vibrotactile, ...</a:t>
            </a:r>
            <a:endParaRPr/>
          </a:p>
          <a:p>
            <a:pPr indent="-330200" lvl="0" marL="457200" rtl="0" algn="l">
              <a:spcBef>
                <a:spcPts val="0"/>
              </a:spcBef>
              <a:spcAft>
                <a:spcPts val="0"/>
              </a:spcAft>
              <a:buSzPts val="1600"/>
              <a:buChar char="▪"/>
            </a:pPr>
            <a:r>
              <a:rPr lang="en"/>
              <a:t>Sense of impact and vibration</a:t>
            </a:r>
            <a:endParaRPr/>
          </a:p>
          <a:p>
            <a:pPr indent="-330200" lvl="1" marL="914400" rtl="0" algn="l">
              <a:spcBef>
                <a:spcPts val="0"/>
              </a:spcBef>
              <a:spcAft>
                <a:spcPts val="0"/>
              </a:spcAft>
              <a:buSzPts val="1600"/>
              <a:buChar char="•"/>
            </a:pPr>
            <a:r>
              <a:rPr lang="en" sz="2000"/>
              <a:t>vibration motors (ERM, LRA, etc)</a:t>
            </a:r>
            <a:endParaRPr/>
          </a:p>
          <a:p>
            <a:pPr indent="-330200" lvl="0" marL="457200" rtl="0" algn="l">
              <a:spcBef>
                <a:spcPts val="0"/>
              </a:spcBef>
              <a:spcAft>
                <a:spcPts val="0"/>
              </a:spcAft>
              <a:buSzPts val="1600"/>
              <a:buChar char="▪"/>
            </a:pPr>
            <a:r>
              <a:rPr lang="en"/>
              <a:t>Sense of shape</a:t>
            </a:r>
            <a:endParaRPr/>
          </a:p>
          <a:p>
            <a:pPr indent="-330200" lvl="1" marL="914400" rtl="0" algn="l">
              <a:spcBef>
                <a:spcPts val="0"/>
              </a:spcBef>
              <a:spcAft>
                <a:spcPts val="0"/>
              </a:spcAft>
              <a:buSzPts val="1600"/>
              <a:buChar char="•"/>
            </a:pPr>
            <a:r>
              <a:rPr lang="en"/>
              <a:t>Exoskeletons</a:t>
            </a:r>
            <a:endParaRPr/>
          </a:p>
        </p:txBody>
      </p:sp>
      <p:pic>
        <p:nvPicPr>
          <p:cNvPr id="147" name="Google Shape;147;p29"/>
          <p:cNvPicPr preferRelativeResize="0"/>
          <p:nvPr/>
        </p:nvPicPr>
        <p:blipFill>
          <a:blip r:embed="rId3">
            <a:alphaModFix/>
          </a:blip>
          <a:stretch>
            <a:fillRect/>
          </a:stretch>
        </p:blipFill>
        <p:spPr>
          <a:xfrm>
            <a:off x="5709088" y="2675300"/>
            <a:ext cx="3067376" cy="17254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0"/>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Existing Solutions - Dexmo</a:t>
            </a:r>
            <a:endParaRPr/>
          </a:p>
        </p:txBody>
      </p:sp>
      <p:sp>
        <p:nvSpPr>
          <p:cNvPr id="153" name="Google Shape;153;p30"/>
          <p:cNvSpPr txBox="1"/>
          <p:nvPr>
            <p:ph idx="1" type="body"/>
          </p:nvPr>
        </p:nvSpPr>
        <p:spPr>
          <a:xfrm>
            <a:off x="390875" y="82705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a:t>Provides sense of holding a shape...</a:t>
            </a:r>
            <a:endParaRPr/>
          </a:p>
          <a:p>
            <a:pPr indent="-330200" lvl="0" marL="457200" rtl="0" algn="l">
              <a:spcBef>
                <a:spcPts val="0"/>
              </a:spcBef>
              <a:spcAft>
                <a:spcPts val="0"/>
              </a:spcAft>
              <a:buSzPts val="1600"/>
              <a:buChar char="▪"/>
            </a:pPr>
            <a:r>
              <a:rPr lang="en"/>
              <a:t>… at cost of being very bulky</a:t>
            </a:r>
            <a:endParaRPr/>
          </a:p>
          <a:p>
            <a:pPr indent="-330200" lvl="0" marL="457200" rtl="0" algn="l">
              <a:spcBef>
                <a:spcPts val="0"/>
              </a:spcBef>
              <a:spcAft>
                <a:spcPts val="0"/>
              </a:spcAft>
              <a:buSzPts val="1600"/>
              <a:buChar char="▪"/>
            </a:pPr>
            <a:r>
              <a:rPr lang="en"/>
              <a:t>Exoskeleton frame: MechE vs. CompE/EE </a:t>
            </a:r>
            <a:endParaRPr/>
          </a:p>
          <a:p>
            <a:pPr indent="0" lvl="0" marL="457200" rtl="0" algn="l">
              <a:spcBef>
                <a:spcPts val="360"/>
              </a:spcBef>
              <a:spcAft>
                <a:spcPts val="0"/>
              </a:spcAft>
              <a:buNone/>
            </a:pPr>
            <a:r>
              <a:t/>
            </a:r>
            <a:endParaRPr/>
          </a:p>
          <a:p>
            <a:pPr indent="0" lvl="0" marL="0" rtl="0" algn="l">
              <a:spcBef>
                <a:spcPts val="360"/>
              </a:spcBef>
              <a:spcAft>
                <a:spcPts val="0"/>
              </a:spcAft>
              <a:buNone/>
            </a:pPr>
            <a:r>
              <a:t/>
            </a:r>
            <a:endParaRPr/>
          </a:p>
        </p:txBody>
      </p:sp>
      <p:pic>
        <p:nvPicPr>
          <p:cNvPr id="154" name="Google Shape;154;p30"/>
          <p:cNvPicPr preferRelativeResize="0"/>
          <p:nvPr/>
        </p:nvPicPr>
        <p:blipFill>
          <a:blip r:embed="rId3">
            <a:alphaModFix/>
          </a:blip>
          <a:stretch>
            <a:fillRect/>
          </a:stretch>
        </p:blipFill>
        <p:spPr>
          <a:xfrm>
            <a:off x="3446525" y="2041775"/>
            <a:ext cx="2042100" cy="22973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1"/>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Existing Solutions - DextrES</a:t>
            </a:r>
            <a:endParaRPr/>
          </a:p>
        </p:txBody>
      </p:sp>
      <p:sp>
        <p:nvSpPr>
          <p:cNvPr id="160" name="Google Shape;160;p31"/>
          <p:cNvSpPr txBox="1"/>
          <p:nvPr>
            <p:ph idx="1" type="body"/>
          </p:nvPr>
        </p:nvSpPr>
        <p:spPr>
          <a:xfrm>
            <a:off x="438950" y="8571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a:t>Provides sense of holding a shape</a:t>
            </a:r>
            <a:endParaRPr/>
          </a:p>
          <a:p>
            <a:pPr indent="-330200" lvl="0" marL="457200" rtl="0" algn="l">
              <a:spcBef>
                <a:spcPts val="0"/>
              </a:spcBef>
              <a:spcAft>
                <a:spcPts val="0"/>
              </a:spcAft>
              <a:buSzPts val="1600"/>
              <a:buChar char="▪"/>
            </a:pPr>
            <a:r>
              <a:rPr lang="en"/>
              <a:t>Also lightweight </a:t>
            </a:r>
            <a:endParaRPr/>
          </a:p>
          <a:p>
            <a:pPr indent="-330200" lvl="0" marL="457200" rtl="0" algn="l">
              <a:spcBef>
                <a:spcPts val="0"/>
              </a:spcBef>
              <a:spcAft>
                <a:spcPts val="0"/>
              </a:spcAft>
              <a:buSzPts val="1600"/>
              <a:buChar char="▪"/>
            </a:pPr>
            <a:r>
              <a:rPr lang="en"/>
              <a:t>Flexible metal plates, </a:t>
            </a:r>
            <a:r>
              <a:rPr lang="en"/>
              <a:t>magnetized</a:t>
            </a:r>
            <a:r>
              <a:rPr lang="en"/>
              <a:t> to create friction</a:t>
            </a:r>
            <a:r>
              <a:rPr lang="en"/>
              <a:t> </a:t>
            </a:r>
            <a:endParaRPr/>
          </a:p>
          <a:p>
            <a:pPr indent="-330200" lvl="0" marL="457200" rtl="0" algn="l">
              <a:spcBef>
                <a:spcPts val="0"/>
              </a:spcBef>
              <a:spcAft>
                <a:spcPts val="0"/>
              </a:spcAft>
              <a:buSzPts val="1600"/>
              <a:buChar char="▪"/>
            </a:pPr>
            <a:r>
              <a:rPr lang="en"/>
              <a:t>Only operates on pointer finger and thumb</a:t>
            </a:r>
            <a:endParaRPr/>
          </a:p>
          <a:p>
            <a:pPr indent="-330200" lvl="0" marL="457200" rtl="0" algn="l">
              <a:spcBef>
                <a:spcPts val="0"/>
              </a:spcBef>
              <a:spcAft>
                <a:spcPts val="0"/>
              </a:spcAft>
              <a:buSzPts val="1600"/>
              <a:buChar char="▪"/>
            </a:pPr>
            <a:r>
              <a:rPr lang="en"/>
              <a:t>Research-based (off-market)</a:t>
            </a:r>
            <a:endParaRPr/>
          </a:p>
          <a:p>
            <a:pPr indent="0" lvl="0" marL="0" rtl="0" algn="l">
              <a:spcBef>
                <a:spcPts val="360"/>
              </a:spcBef>
              <a:spcAft>
                <a:spcPts val="0"/>
              </a:spcAft>
              <a:buNone/>
            </a:pPr>
            <a:r>
              <a:t/>
            </a:r>
            <a:endParaRPr/>
          </a:p>
        </p:txBody>
      </p:sp>
      <p:pic>
        <p:nvPicPr>
          <p:cNvPr id="161" name="Google Shape;161;p31"/>
          <p:cNvPicPr preferRelativeResize="0"/>
          <p:nvPr/>
        </p:nvPicPr>
        <p:blipFill>
          <a:blip r:embed="rId3">
            <a:alphaModFix/>
          </a:blip>
          <a:stretch>
            <a:fillRect/>
          </a:stretch>
        </p:blipFill>
        <p:spPr>
          <a:xfrm>
            <a:off x="5742088" y="2386675"/>
            <a:ext cx="2730376" cy="2047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2"/>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Existing Solutions - Wireality</a:t>
            </a:r>
            <a:endParaRPr/>
          </a:p>
        </p:txBody>
      </p:sp>
      <p:sp>
        <p:nvSpPr>
          <p:cNvPr id="167" name="Google Shape;167;p32"/>
          <p:cNvSpPr txBox="1"/>
          <p:nvPr>
            <p:ph idx="1" type="body"/>
          </p:nvPr>
        </p:nvSpPr>
        <p:spPr>
          <a:xfrm>
            <a:off x="408900" y="8571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a:t>Off-market, but low cost to produce (~$35)</a:t>
            </a:r>
            <a:endParaRPr/>
          </a:p>
          <a:p>
            <a:pPr indent="-330200" lvl="0" marL="457200" rtl="0" algn="l">
              <a:spcBef>
                <a:spcPts val="0"/>
              </a:spcBef>
              <a:spcAft>
                <a:spcPts val="0"/>
              </a:spcAft>
              <a:buSzPts val="1600"/>
              <a:buChar char="▪"/>
            </a:pPr>
            <a:r>
              <a:rPr lang="en"/>
              <a:t>Can imitate form of irregular shapes </a:t>
            </a:r>
            <a:endParaRPr/>
          </a:p>
          <a:p>
            <a:pPr indent="-330200" lvl="0" marL="457200" rtl="0" algn="l">
              <a:spcBef>
                <a:spcPts val="0"/>
              </a:spcBef>
              <a:spcAft>
                <a:spcPts val="0"/>
              </a:spcAft>
              <a:buSzPts val="1600"/>
              <a:buChar char="▪"/>
            </a:pPr>
            <a:r>
              <a:rPr lang="en"/>
              <a:t>Shoulder mounted, not mounted on arm or hand</a:t>
            </a:r>
            <a:endParaRPr/>
          </a:p>
          <a:p>
            <a:pPr indent="-330200" lvl="0" marL="457200" rtl="0" algn="l">
              <a:spcBef>
                <a:spcPts val="0"/>
              </a:spcBef>
              <a:spcAft>
                <a:spcPts val="0"/>
              </a:spcAft>
              <a:buSzPts val="1600"/>
              <a:buChar char="▪"/>
            </a:pPr>
            <a:r>
              <a:rPr lang="en"/>
              <a:t>Lacks vibrotactile feedback- cannot feel sense of impact against fingertips or hands</a:t>
            </a:r>
            <a:endParaRPr/>
          </a:p>
          <a:p>
            <a:pPr indent="0" lvl="0" marL="457200" rtl="0" algn="l">
              <a:spcBef>
                <a:spcPts val="360"/>
              </a:spcBef>
              <a:spcAft>
                <a:spcPts val="0"/>
              </a:spcAft>
              <a:buNone/>
            </a:pPr>
            <a:r>
              <a:t/>
            </a:r>
            <a:endParaRPr/>
          </a:p>
          <a:p>
            <a:pPr indent="0" lvl="0" marL="0" rtl="0" algn="l">
              <a:spcBef>
                <a:spcPts val="360"/>
              </a:spcBef>
              <a:spcAft>
                <a:spcPts val="0"/>
              </a:spcAft>
              <a:buNone/>
            </a:pPr>
            <a:r>
              <a:t/>
            </a:r>
            <a:endParaRPr/>
          </a:p>
        </p:txBody>
      </p:sp>
      <p:pic>
        <p:nvPicPr>
          <p:cNvPr id="168" name="Google Shape;168;p32"/>
          <p:cNvPicPr preferRelativeResize="0"/>
          <p:nvPr/>
        </p:nvPicPr>
        <p:blipFill>
          <a:blip r:embed="rId3">
            <a:alphaModFix/>
          </a:blip>
          <a:stretch>
            <a:fillRect/>
          </a:stretch>
        </p:blipFill>
        <p:spPr>
          <a:xfrm>
            <a:off x="2904087" y="2700825"/>
            <a:ext cx="3163024" cy="17797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title"/>
          </p:nvPr>
        </p:nvSpPr>
        <p:spPr>
          <a:xfrm>
            <a:off x="304800" y="457200"/>
            <a:ext cx="8839200" cy="399900"/>
          </a:xfrm>
          <a:prstGeom prst="rect">
            <a:avLst/>
          </a:prstGeom>
        </p:spPr>
        <p:txBody>
          <a:bodyPr anchorCtr="0" anchor="ctr" bIns="44450" lIns="90475" spcFirstLastPara="1" rIns="90475" wrap="square" tIns="44450">
            <a:noAutofit/>
          </a:bodyPr>
          <a:lstStyle/>
          <a:p>
            <a:pPr indent="0" lvl="0" marL="0" rtl="0" algn="l">
              <a:spcBef>
                <a:spcPts val="0"/>
              </a:spcBef>
              <a:spcAft>
                <a:spcPts val="0"/>
              </a:spcAft>
              <a:buNone/>
            </a:pPr>
            <a:r>
              <a:rPr lang="en"/>
              <a:t>Existing Solutions - VRGluv</a:t>
            </a:r>
            <a:endParaRPr/>
          </a:p>
        </p:txBody>
      </p:sp>
      <p:sp>
        <p:nvSpPr>
          <p:cNvPr id="174" name="Google Shape;174;p33"/>
          <p:cNvSpPr txBox="1"/>
          <p:nvPr>
            <p:ph idx="1" type="body"/>
          </p:nvPr>
        </p:nvSpPr>
        <p:spPr>
          <a:xfrm>
            <a:off x="396875" y="857100"/>
            <a:ext cx="8153400" cy="3372000"/>
          </a:xfrm>
          <a:prstGeom prst="rect">
            <a:avLst/>
          </a:prstGeom>
        </p:spPr>
        <p:txBody>
          <a:bodyPr anchorCtr="0" anchor="t" bIns="44450" lIns="90475" spcFirstLastPara="1" rIns="90475" wrap="square" tIns="44450">
            <a:noAutofit/>
          </a:bodyPr>
          <a:lstStyle/>
          <a:p>
            <a:pPr indent="-330200" lvl="0" marL="457200" rtl="0" algn="l">
              <a:spcBef>
                <a:spcPts val="360"/>
              </a:spcBef>
              <a:spcAft>
                <a:spcPts val="0"/>
              </a:spcAft>
              <a:buSzPts val="1600"/>
              <a:buChar char="▪"/>
            </a:pPr>
            <a:r>
              <a:rPr lang="en"/>
              <a:t>Goal similar to TrueTouch</a:t>
            </a:r>
            <a:endParaRPr/>
          </a:p>
          <a:p>
            <a:pPr indent="-330200" lvl="0" marL="457200" rtl="0" algn="l">
              <a:spcBef>
                <a:spcPts val="0"/>
              </a:spcBef>
              <a:spcAft>
                <a:spcPts val="0"/>
              </a:spcAft>
              <a:buSzPts val="1600"/>
              <a:buChar char="▪"/>
            </a:pPr>
            <a:r>
              <a:rPr lang="en"/>
              <a:t>Simulates</a:t>
            </a:r>
            <a:r>
              <a:rPr lang="en"/>
              <a:t> both shape and impact</a:t>
            </a:r>
            <a:endParaRPr/>
          </a:p>
          <a:p>
            <a:pPr indent="-330200" lvl="0" marL="457200" rtl="0" algn="l">
              <a:spcBef>
                <a:spcPts val="0"/>
              </a:spcBef>
              <a:spcAft>
                <a:spcPts val="0"/>
              </a:spcAft>
              <a:buSzPts val="1600"/>
              <a:buChar char="▪"/>
            </a:pPr>
            <a:r>
              <a:rPr lang="en"/>
              <a:t>Availability</a:t>
            </a:r>
            <a:r>
              <a:rPr lang="en"/>
              <a:t> limited only to industrial use cases</a:t>
            </a:r>
            <a:endParaRPr/>
          </a:p>
          <a:p>
            <a:pPr indent="0" lvl="0" marL="457200" rtl="0" algn="l">
              <a:spcBef>
                <a:spcPts val="360"/>
              </a:spcBef>
              <a:spcAft>
                <a:spcPts val="0"/>
              </a:spcAft>
              <a:buNone/>
            </a:pPr>
            <a:r>
              <a:t/>
            </a:r>
            <a:endParaRPr/>
          </a:p>
          <a:p>
            <a:pPr indent="0" lvl="0" marL="0" rtl="0" algn="l">
              <a:spcBef>
                <a:spcPts val="360"/>
              </a:spcBef>
              <a:spcAft>
                <a:spcPts val="0"/>
              </a:spcAft>
              <a:buNone/>
            </a:pPr>
            <a:r>
              <a:t/>
            </a:r>
            <a:endParaRPr/>
          </a:p>
        </p:txBody>
      </p:sp>
      <p:pic>
        <p:nvPicPr>
          <p:cNvPr id="175" name="Google Shape;175;p33"/>
          <p:cNvPicPr preferRelativeResize="0"/>
          <p:nvPr/>
        </p:nvPicPr>
        <p:blipFill>
          <a:blip r:embed="rId3">
            <a:alphaModFix/>
          </a:blip>
          <a:stretch>
            <a:fillRect/>
          </a:stretch>
        </p:blipFill>
        <p:spPr>
          <a:xfrm>
            <a:off x="2311250" y="1958225"/>
            <a:ext cx="4324650" cy="2434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